
<file path=[Content_Types].xml><?xml version="1.0" encoding="utf-8"?>
<Types xmlns="http://schemas.openxmlformats.org/package/2006/content-types">
  <Default Extension="xml" ContentType="application/xml"/>
  <Default Extension="jpeg" ContentType="image/jpeg"/>
  <Default Extension="jpe"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9" r:id="rId6"/>
    <p:sldId id="261" r:id="rId7"/>
    <p:sldId id="270" r:id="rId8"/>
    <p:sldId id="262" r:id="rId9"/>
    <p:sldId id="271" r:id="rId10"/>
    <p:sldId id="263" r:id="rId11"/>
    <p:sldId id="272" r:id="rId12"/>
    <p:sldId id="264" r:id="rId13"/>
    <p:sldId id="273" r:id="rId14"/>
    <p:sldId id="265" r:id="rId15"/>
    <p:sldId id="274" r:id="rId16"/>
    <p:sldId id="266" r:id="rId17"/>
    <p:sldId id="275" r:id="rId18"/>
    <p:sldId id="267" r:id="rId19"/>
    <p:sldId id="268" r:id="rId20"/>
    <p:sldId id="276" r:id="rId21"/>
    <p:sldId id="277" r:id="rId22"/>
    <p:sldId id="278" r:id="rId23"/>
    <p:sldId id="279" r:id="rId24"/>
    <p:sldId id="282" r:id="rId25"/>
    <p:sldId id="283" r:id="rId26"/>
    <p:sldId id="284" r:id="rId27"/>
    <p:sldId id="288"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3" autoAdjust="0"/>
    <p:restoredTop sz="94660"/>
  </p:normalViewPr>
  <p:slideViewPr>
    <p:cSldViewPr snapToGrid="0">
      <p:cViewPr varScale="1">
        <p:scale>
          <a:sx n="90" d="100"/>
          <a:sy n="90" d="100"/>
        </p:scale>
        <p:origin x="111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1E66503-74E0-4A07-A871-6D3AB2AF1E9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222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E9509-5DD9-4543-9FA4-DA5E887C504E}"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66503-74E0-4A07-A871-6D3AB2AF1E9E}" type="slidenum">
              <a:rPr lang="en-US" smtClean="0"/>
              <a:t>‹#›</a:t>
            </a:fld>
            <a:endParaRPr lang="en-US"/>
          </a:p>
        </p:txBody>
      </p:sp>
    </p:spTree>
    <p:extLst>
      <p:ext uri="{BB962C8B-B14F-4D97-AF65-F5344CB8AC3E}">
        <p14:creationId xmlns:p14="http://schemas.microsoft.com/office/powerpoint/2010/main" val="221985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20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510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spTree>
    <p:extLst>
      <p:ext uri="{BB962C8B-B14F-4D97-AF65-F5344CB8AC3E}">
        <p14:creationId xmlns:p14="http://schemas.microsoft.com/office/powerpoint/2010/main" val="3810702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064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36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042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32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spTree>
    <p:extLst>
      <p:ext uri="{BB962C8B-B14F-4D97-AF65-F5344CB8AC3E}">
        <p14:creationId xmlns:p14="http://schemas.microsoft.com/office/powerpoint/2010/main" val="179630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E9509-5DD9-4543-9FA4-DA5E887C504E}" type="datetimeFigureOut">
              <a:rPr lang="en-US" smtClean="0"/>
              <a:t>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66503-74E0-4A07-A871-6D3AB2AF1E9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119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2E9509-5DD9-4543-9FA4-DA5E887C504E}"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66503-74E0-4A07-A871-6D3AB2AF1E9E}" type="slidenum">
              <a:rPr lang="en-US" smtClean="0"/>
              <a:t>‹#›</a:t>
            </a:fld>
            <a:endParaRPr lang="en-US"/>
          </a:p>
        </p:txBody>
      </p:sp>
    </p:spTree>
    <p:extLst>
      <p:ext uri="{BB962C8B-B14F-4D97-AF65-F5344CB8AC3E}">
        <p14:creationId xmlns:p14="http://schemas.microsoft.com/office/powerpoint/2010/main" val="163593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2E9509-5DD9-4543-9FA4-DA5E887C504E}" type="datetimeFigureOut">
              <a:rPr lang="en-US" smtClean="0"/>
              <a:t>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66503-74E0-4A07-A871-6D3AB2AF1E9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00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2E9509-5DD9-4543-9FA4-DA5E887C504E}" type="datetimeFigureOut">
              <a:rPr lang="en-US" smtClean="0"/>
              <a:t>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66503-74E0-4A07-A871-6D3AB2AF1E9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30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E9509-5DD9-4543-9FA4-DA5E887C504E}" type="datetimeFigureOut">
              <a:rPr lang="en-US" smtClean="0"/>
              <a:t>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66503-74E0-4A07-A871-6D3AB2AF1E9E}" type="slidenum">
              <a:rPr lang="en-US" smtClean="0"/>
              <a:t>‹#›</a:t>
            </a:fld>
            <a:endParaRPr lang="en-US"/>
          </a:p>
        </p:txBody>
      </p:sp>
    </p:spTree>
    <p:extLst>
      <p:ext uri="{BB962C8B-B14F-4D97-AF65-F5344CB8AC3E}">
        <p14:creationId xmlns:p14="http://schemas.microsoft.com/office/powerpoint/2010/main" val="229798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E9509-5DD9-4543-9FA4-DA5E887C504E}"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66503-74E0-4A07-A871-6D3AB2AF1E9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71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E9509-5DD9-4543-9FA4-DA5E887C504E}" type="datetimeFigureOut">
              <a:rPr lang="en-US" smtClean="0"/>
              <a:t>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66503-74E0-4A07-A871-6D3AB2AF1E9E}" type="slidenum">
              <a:rPr lang="en-US" smtClean="0"/>
              <a:t>‹#›</a:t>
            </a:fld>
            <a:endParaRPr lang="en-US"/>
          </a:p>
        </p:txBody>
      </p:sp>
    </p:spTree>
    <p:extLst>
      <p:ext uri="{BB962C8B-B14F-4D97-AF65-F5344CB8AC3E}">
        <p14:creationId xmlns:p14="http://schemas.microsoft.com/office/powerpoint/2010/main" val="302183416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2E9509-5DD9-4543-9FA4-DA5E887C504E}" type="datetimeFigureOut">
              <a:rPr lang="en-US" smtClean="0"/>
              <a:t>2/7/17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E66503-74E0-4A07-A871-6D3AB2AF1E9E}" type="slidenum">
              <a:rPr lang="en-US" smtClean="0"/>
              <a:t>‹#›</a:t>
            </a:fld>
            <a:endParaRPr lang="en-US"/>
          </a:p>
        </p:txBody>
      </p:sp>
    </p:spTree>
    <p:extLst>
      <p:ext uri="{BB962C8B-B14F-4D97-AF65-F5344CB8AC3E}">
        <p14:creationId xmlns:p14="http://schemas.microsoft.com/office/powerpoint/2010/main" val="1223633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heppardsoftware.com/preschool/animals.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Run-Turkey-Diane-Mayr/dp/080278481X/ref=sr_1_6?s=books&amp;ie=UTF8&amp;qid=1447011693&amp;sr=1-6" TargetMode="External"/><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yamericanfarm.org/classroom/games" TargetMode="External"/><Relationship Id="rId4" Type="http://schemas.openxmlformats.org/officeDocument/2006/relationships/hyperlink" Target="https://www.youtube.com/watch?v=EwIOkOibTgM" TargetMode="External"/><Relationship Id="rId5" Type="http://schemas.openxmlformats.org/officeDocument/2006/relationships/hyperlink" Target="https://www.youtube.com/watch?v=-TB3Qs8s3gE" TargetMode="External"/><Relationship Id="rId1" Type="http://schemas.openxmlformats.org/officeDocument/2006/relationships/slideLayout" Target="../slideLayouts/slideLayout2.xml"/><Relationship Id="rId2" Type="http://schemas.openxmlformats.org/officeDocument/2006/relationships/hyperlink" Target="http://www.sheppardsoftware.com/preschool/animals/farm/animalfarmcreate.ht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haroni" panose="02010803020104030203" pitchFamily="2" charset="-79"/>
                <a:cs typeface="Aharoni" panose="02010803020104030203" pitchFamily="2" charset="-79"/>
              </a:rPr>
              <a:t>Farm Animal</a:t>
            </a:r>
            <a:br>
              <a:rPr lang="en-US" dirty="0" smtClean="0">
                <a:latin typeface="Aharoni" panose="02010803020104030203" pitchFamily="2" charset="-79"/>
                <a:cs typeface="Aharoni" panose="02010803020104030203" pitchFamily="2" charset="-79"/>
              </a:rPr>
            </a:br>
            <a:r>
              <a:rPr lang="en-US" sz="2800" dirty="0" smtClean="0">
                <a:latin typeface="Aharoni" panose="02010803020104030203" pitchFamily="2" charset="-79"/>
                <a:cs typeface="Aharoni" panose="02010803020104030203" pitchFamily="2" charset="-79"/>
              </a:rPr>
              <a:t>Literature Focus Unit</a:t>
            </a:r>
            <a:endParaRPr lang="en-US" sz="28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lstStyle/>
          <a:p>
            <a:r>
              <a:rPr lang="en-US" dirty="0" smtClean="0">
                <a:latin typeface="Aharoni" panose="02010803020104030203" pitchFamily="2" charset="-79"/>
                <a:cs typeface="Aharoni" panose="02010803020104030203" pitchFamily="2" charset="-79"/>
              </a:rPr>
              <a:t>EDU 315</a:t>
            </a:r>
          </a:p>
          <a:p>
            <a:r>
              <a:rPr lang="en-US" dirty="0" smtClean="0">
                <a:latin typeface="Aharoni" panose="02010803020104030203" pitchFamily="2" charset="-79"/>
                <a:cs typeface="Aharoni" panose="02010803020104030203" pitchFamily="2" charset="-79"/>
              </a:rPr>
              <a:t>Samantha Schon</a:t>
            </a:r>
            <a:endParaRPr lang="en-US"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1829" y="1600199"/>
            <a:ext cx="1216927" cy="13010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4356" y="3753026"/>
            <a:ext cx="1461911" cy="1643063"/>
          </a:xfrm>
          <a:prstGeom prst="rect">
            <a:avLst/>
          </a:prstGeom>
        </p:spPr>
      </p:pic>
    </p:spTree>
    <p:extLst>
      <p:ext uri="{BB962C8B-B14F-4D97-AF65-F5344CB8AC3E}">
        <p14:creationId xmlns:p14="http://schemas.microsoft.com/office/powerpoint/2010/main" val="218643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Listening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sz="2000" dirty="0" smtClean="0">
                <a:latin typeface="Bookman Old Style" panose="02050604050505020204" pitchFamily="18" charset="0"/>
              </a:rPr>
              <a:t>Students will actively listen to the other students’ acrostic poems, authors chair activities, and oral presentations. </a:t>
            </a:r>
          </a:p>
          <a:p>
            <a:r>
              <a:rPr lang="en-US" sz="2000" dirty="0" smtClean="0">
                <a:latin typeface="Bookman Old Style" panose="02050604050505020204" pitchFamily="18" charset="0"/>
              </a:rPr>
              <a:t> Students will listen to their classmates skits that they perform.</a:t>
            </a:r>
          </a:p>
          <a:p>
            <a:r>
              <a:rPr lang="en-US" sz="2000" dirty="0" smtClean="0">
                <a:latin typeface="Bookman Old Style" panose="02050604050505020204" pitchFamily="18" charset="0"/>
              </a:rPr>
              <a:t>Students will listen to different farm animal songs (ex: Old MacDonald).</a:t>
            </a:r>
          </a:p>
          <a:p>
            <a:r>
              <a:rPr lang="en-US" sz="2000" dirty="0" smtClean="0">
                <a:latin typeface="Bookman Old Style" panose="02050604050505020204" pitchFamily="18" charset="0"/>
              </a:rPr>
              <a:t>Students will listen to an audio recording of the book </a:t>
            </a:r>
            <a:r>
              <a:rPr lang="en-US" sz="2000" i="1" dirty="0" smtClean="0">
                <a:latin typeface="Bookman Old Style" panose="02050604050505020204" pitchFamily="18" charset="0"/>
              </a:rPr>
              <a:t>Charlotte's Web </a:t>
            </a:r>
            <a:r>
              <a:rPr lang="en-US" sz="2000" dirty="0" smtClean="0">
                <a:latin typeface="Bookman Old Style" panose="02050604050505020204" pitchFamily="18" charset="0"/>
              </a:rPr>
              <a:t>and various other books about farm animals.</a:t>
            </a:r>
          </a:p>
          <a:p>
            <a:r>
              <a:rPr lang="en-US" sz="2000" dirty="0" smtClean="0">
                <a:latin typeface="Bookman Old Style" panose="02050604050505020204" pitchFamily="18" charset="0"/>
              </a:rPr>
              <a:t>Students will listen to their classmates while participating in the grand conversation. </a:t>
            </a:r>
          </a:p>
          <a:p>
            <a:endParaRPr lang="en-US" sz="2000" dirty="0" smtClean="0">
              <a:latin typeface="Bookman Old Style" panose="02050604050505020204" pitchFamily="18" charset="0"/>
            </a:endParaRPr>
          </a:p>
          <a:p>
            <a:endParaRPr lang="en-US" sz="2000" dirty="0" smtClean="0">
              <a:latin typeface="Bookman Old Style" panose="02050604050505020204" pitchFamily="18" charset="0"/>
            </a:endParaRPr>
          </a:p>
          <a:p>
            <a:endParaRPr lang="en-US" sz="2000"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102037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Listening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dirty="0" smtClean="0"/>
              <a:t>SL.3.2- </a:t>
            </a:r>
            <a:r>
              <a:rPr lang="en-US" dirty="0"/>
              <a:t>Ask and answer questions about what a speaker says in order to clarify comprehension, gather additional information, or deepen understanding of a topic or issue</a:t>
            </a:r>
            <a:r>
              <a:rPr lang="en-US" dirty="0" smtClean="0"/>
              <a:t>.</a:t>
            </a:r>
          </a:p>
          <a:p>
            <a:r>
              <a:rPr lang="en-US" dirty="0"/>
              <a:t>SL.1.5- Pose and respond to specific questions by making comments that contribute to the discussion and elaborate on the remarks of others. </a:t>
            </a:r>
            <a:endParaRPr lang="en-US" dirty="0" smtClean="0"/>
          </a:p>
          <a:p>
            <a:r>
              <a:rPr lang="en-US" dirty="0"/>
              <a:t>SL.3.5- Summarize the points a speaker makes and explain how each claim is supported by reasons and evidence</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778473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Language Arts: Viewing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a:bodyPr>
          <a:lstStyle/>
          <a:p>
            <a:r>
              <a:rPr lang="en-US" sz="2000" dirty="0" smtClean="0">
                <a:latin typeface="Bookman Old Style" panose="02050604050505020204" pitchFamily="18" charset="0"/>
              </a:rPr>
              <a:t>Students will view different photographs of farm animals and their young. </a:t>
            </a:r>
          </a:p>
          <a:p>
            <a:r>
              <a:rPr lang="en-US" sz="2000" dirty="0" smtClean="0">
                <a:latin typeface="Bookman Old Style" panose="02050604050505020204" pitchFamily="18" charset="0"/>
              </a:rPr>
              <a:t>Students will view different book illustrations and point out key features about each farm animal. </a:t>
            </a:r>
          </a:p>
          <a:p>
            <a:r>
              <a:rPr lang="en-US" sz="2000" dirty="0" smtClean="0">
                <a:latin typeface="Bookman Old Style" panose="02050604050505020204" pitchFamily="18" charset="0"/>
              </a:rPr>
              <a:t>Students will view their classmates poems</a:t>
            </a:r>
          </a:p>
          <a:p>
            <a:r>
              <a:rPr lang="en-US" sz="2000" dirty="0" smtClean="0">
                <a:latin typeface="Bookman Old Style" panose="02050604050505020204" pitchFamily="18" charset="0"/>
              </a:rPr>
              <a:t>Students will view the </a:t>
            </a:r>
            <a:r>
              <a:rPr lang="en-US" sz="2000" dirty="0">
                <a:latin typeface="Bookman Old Style" panose="02050604050505020204" pitchFamily="18" charset="0"/>
              </a:rPr>
              <a:t>following </a:t>
            </a:r>
            <a:r>
              <a:rPr lang="en-US" sz="2000" dirty="0" smtClean="0">
                <a:latin typeface="Bookman Old Style" panose="02050604050505020204" pitchFamily="18" charset="0"/>
              </a:rPr>
              <a:t>website: </a:t>
            </a:r>
            <a:r>
              <a:rPr lang="en-US" sz="2000" dirty="0" smtClean="0">
                <a:latin typeface="Bookman Old Style" panose="02050604050505020204" pitchFamily="18" charset="0"/>
                <a:hlinkClick r:id="rId2"/>
              </a:rPr>
              <a:t>http</a:t>
            </a:r>
            <a:r>
              <a:rPr lang="en-US" sz="2000" dirty="0">
                <a:latin typeface="Bookman Old Style" panose="02050604050505020204" pitchFamily="18" charset="0"/>
                <a:hlinkClick r:id="rId2"/>
              </a:rPr>
              <a:t>://</a:t>
            </a:r>
            <a:r>
              <a:rPr lang="en-US" sz="2000" dirty="0" smtClean="0">
                <a:latin typeface="Bookman Old Style" panose="02050604050505020204" pitchFamily="18" charset="0"/>
                <a:hlinkClick r:id="rId2"/>
              </a:rPr>
              <a:t>www.sheppardsoftware.com/preschool/animals.htm</a:t>
            </a:r>
            <a:endParaRPr lang="en-US" sz="2000" dirty="0" smtClean="0">
              <a:latin typeface="Bookman Old Style" panose="02050604050505020204" pitchFamily="18" charset="0"/>
            </a:endParaRPr>
          </a:p>
          <a:p>
            <a:r>
              <a:rPr lang="en-US" sz="2000" dirty="0" smtClean="0">
                <a:latin typeface="Bookman Old Style" panose="02050604050505020204" pitchFamily="18" charset="0"/>
              </a:rPr>
              <a:t>Students will view farm animal educational videos</a:t>
            </a:r>
          </a:p>
          <a:p>
            <a:r>
              <a:rPr lang="en-US" sz="2000" dirty="0" smtClean="0">
                <a:latin typeface="Bookman Old Style" panose="02050604050505020204" pitchFamily="18" charset="0"/>
              </a:rPr>
              <a:t>Students will take a field trip to a local farm</a:t>
            </a:r>
            <a:endParaRPr lang="en-US" sz="2000" dirty="0">
              <a:latin typeface="Bookman Old Style" panose="02050604050505020204" pitchFamily="18" charset="0"/>
            </a:endParaRPr>
          </a:p>
          <a:p>
            <a:endParaRPr lang="en-US" sz="2000" dirty="0">
              <a:latin typeface="Bookman Old Style" panose="02050604050505020204" pitchFamily="18" charset="0"/>
            </a:endParaRPr>
          </a:p>
        </p:txBody>
      </p:sp>
    </p:spTree>
    <p:extLst>
      <p:ext uri="{BB962C8B-B14F-4D97-AF65-F5344CB8AC3E}">
        <p14:creationId xmlns:p14="http://schemas.microsoft.com/office/powerpoint/2010/main" val="1365928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Viewing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lnSpcReduction="10000"/>
          </a:bodyPr>
          <a:lstStyle/>
          <a:p>
            <a:r>
              <a:rPr lang="en-US" dirty="0" smtClean="0">
                <a:latin typeface="Bookman Old Style" panose="02050604050505020204" pitchFamily="18" charset="0"/>
              </a:rPr>
              <a:t>Rl.7.1- </a:t>
            </a:r>
            <a:r>
              <a:rPr lang="en-US" dirty="0">
                <a:latin typeface="Bookman Old Style" panose="02050604050505020204" pitchFamily="18" charset="0"/>
              </a:rPr>
              <a:t>Use illustrations and details in a story to describe its characters, </a:t>
            </a:r>
            <a:r>
              <a:rPr lang="en-US" dirty="0" smtClean="0">
                <a:latin typeface="Bookman Old Style" panose="02050604050505020204" pitchFamily="18" charset="0"/>
              </a:rPr>
              <a:t>setting</a:t>
            </a:r>
            <a:r>
              <a:rPr lang="en-US" dirty="0">
                <a:latin typeface="Bookman Old Style" panose="02050604050505020204" pitchFamily="18" charset="0"/>
              </a:rPr>
              <a:t>, or events. </a:t>
            </a:r>
            <a:endParaRPr lang="en-US" dirty="0" smtClean="0">
              <a:latin typeface="Bookman Old Style" panose="02050604050505020204" pitchFamily="18" charset="0"/>
            </a:endParaRPr>
          </a:p>
          <a:p>
            <a:r>
              <a:rPr lang="en-US" dirty="0">
                <a:latin typeface="Bookman Old Style" panose="02050604050505020204" pitchFamily="18" charset="0"/>
              </a:rPr>
              <a:t>R</a:t>
            </a:r>
            <a:r>
              <a:rPr lang="en-US" dirty="0" smtClean="0">
                <a:latin typeface="Bookman Old Style" panose="02050604050505020204" pitchFamily="18" charset="0"/>
              </a:rPr>
              <a:t>L.4.1- </a:t>
            </a:r>
            <a:r>
              <a:rPr lang="en-US" dirty="0">
                <a:latin typeface="Bookman Old Style" panose="02050604050505020204" pitchFamily="18" charset="0"/>
              </a:rPr>
              <a:t>Identify words and phrases in stories or poems that suggest feelings or appeal to the senses. </a:t>
            </a:r>
            <a:endParaRPr lang="en-US" dirty="0" smtClean="0">
              <a:latin typeface="Bookman Old Style" panose="02050604050505020204" pitchFamily="18" charset="0"/>
            </a:endParaRPr>
          </a:p>
          <a:p>
            <a:r>
              <a:rPr lang="en-US" dirty="0" smtClean="0">
                <a:latin typeface="Bookman Old Style" panose="02050604050505020204" pitchFamily="18" charset="0"/>
              </a:rPr>
              <a:t>RI.5.2- </a:t>
            </a:r>
            <a:r>
              <a:rPr lang="en-US" dirty="0">
                <a:latin typeface="Bookman Old Style" panose="02050604050505020204" pitchFamily="18" charset="0"/>
              </a:rPr>
              <a:t>Know and use various text features (e.g., captions, bold print, subheadings, glossaries, indexes, electronic menus, icons) to locate key facts or information in a text efficiently. </a:t>
            </a:r>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3443602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anose="02010803020104030203" pitchFamily="2" charset="-79"/>
                <a:cs typeface="Aharoni" panose="02010803020104030203" pitchFamily="2" charset="-79"/>
              </a:rPr>
              <a:t>Language Arts: Visually Representing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dirty="0" smtClean="0">
                <a:latin typeface="Bookman Old Style" panose="02050604050505020204" pitchFamily="18" charset="0"/>
              </a:rPr>
              <a:t>Student will create a farm animal word wall.</a:t>
            </a:r>
          </a:p>
          <a:p>
            <a:r>
              <a:rPr lang="en-US" dirty="0" smtClean="0">
                <a:latin typeface="Bookman Old Style" panose="02050604050505020204" pitchFamily="18" charset="0"/>
              </a:rPr>
              <a:t>Student will take photographs on their fieldtrip to a local farm.</a:t>
            </a:r>
          </a:p>
          <a:p>
            <a:r>
              <a:rPr lang="en-US" dirty="0" smtClean="0">
                <a:latin typeface="Bookman Old Style" panose="02050604050505020204" pitchFamily="18" charset="0"/>
              </a:rPr>
              <a:t>Students will use drawings to visually enhance their acrostic poems.</a:t>
            </a:r>
          </a:p>
          <a:p>
            <a:r>
              <a:rPr lang="en-US" dirty="0" smtClean="0">
                <a:latin typeface="Bookman Old Style" panose="02050604050505020204" pitchFamily="18" charset="0"/>
              </a:rPr>
              <a:t>Students will create a dramatization of the book </a:t>
            </a:r>
            <a:r>
              <a:rPr lang="en-US" i="1" dirty="0" smtClean="0">
                <a:latin typeface="Bookman Old Style" panose="02050604050505020204" pitchFamily="18" charset="0"/>
              </a:rPr>
              <a:t>Charlotte's web </a:t>
            </a:r>
            <a:r>
              <a:rPr lang="en-US" dirty="0" smtClean="0">
                <a:latin typeface="Bookman Old Style" panose="02050604050505020204" pitchFamily="18" charset="0"/>
              </a:rPr>
              <a:t>and present it to the class. </a:t>
            </a:r>
          </a:p>
          <a:p>
            <a:endParaRPr lang="en-US" sz="2000" dirty="0">
              <a:latin typeface="Bookman Old Style" panose="02050604050505020204" pitchFamily="18" charset="0"/>
            </a:endParaRPr>
          </a:p>
        </p:txBody>
      </p:sp>
    </p:spTree>
    <p:extLst>
      <p:ext uri="{BB962C8B-B14F-4D97-AF65-F5344CB8AC3E}">
        <p14:creationId xmlns:p14="http://schemas.microsoft.com/office/powerpoint/2010/main" val="220185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Visually Representing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20000"/>
          </a:bodyPr>
          <a:lstStyle/>
          <a:p>
            <a:r>
              <a:rPr lang="en-US" dirty="0" smtClean="0"/>
              <a:t>RL.7.2- Explain </a:t>
            </a:r>
            <a:r>
              <a:rPr lang="en-US" dirty="0"/>
              <a:t>how specific images (e.g., a diagram showing how a machine works) contribute to and clarify a </a:t>
            </a:r>
            <a:r>
              <a:rPr lang="en-US" dirty="0" smtClean="0"/>
              <a:t>text.</a:t>
            </a:r>
          </a:p>
          <a:p>
            <a:r>
              <a:rPr lang="en-US" dirty="0"/>
              <a:t>RF.1.1- Demonstrate understanding of the organization and basic features of print. a. Recognize the distinguishing features of a sentence (e.g., first word, capitalization, ending punctuation). </a:t>
            </a:r>
            <a:endParaRPr lang="en-US" dirty="0" smtClean="0"/>
          </a:p>
          <a:p>
            <a:r>
              <a:rPr lang="en-US" dirty="0" smtClean="0"/>
              <a:t>RF.1.K </a:t>
            </a:r>
            <a:r>
              <a:rPr lang="en-US" dirty="0"/>
              <a:t>Demonstrate understanding of the organization and basic features of print. a. Follow words from left to right, top to bottom, and page by page. b. Recognize that spoken words are represented in written language by specific sequences of letters. c. Understand that words are separated by spaces in print. d. Recognize and name all upper- and lowercase letters of the alphabet. </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71926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haroni" panose="02010803020104030203" pitchFamily="2" charset="-79"/>
                <a:cs typeface="Aharoni" panose="02010803020104030203" pitchFamily="2" charset="-79"/>
              </a:rPr>
              <a:t>Mathematics Activities</a:t>
            </a:r>
            <a:endParaRPr lang="en-US"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295401" y="2556932"/>
            <a:ext cx="10102402" cy="3612048"/>
          </a:xfrm>
        </p:spPr>
        <p:txBody>
          <a:bodyPr>
            <a:normAutofit fontScale="32500" lnSpcReduction="20000"/>
          </a:bodyPr>
          <a:lstStyle/>
          <a:p>
            <a:r>
              <a:rPr lang="en-US" sz="5500" dirty="0" smtClean="0">
                <a:latin typeface="Bookman Old Style" panose="02050604050505020204" pitchFamily="18" charset="0"/>
              </a:rPr>
              <a:t>Given a sheet of paper with different farm animals on it, students will write down the number of each animals in each group and determine which group is larger and which is smaller. </a:t>
            </a:r>
          </a:p>
          <a:p>
            <a:r>
              <a:rPr lang="en-US" sz="5500" dirty="0" smtClean="0">
                <a:latin typeface="Bookman Old Style" panose="02050604050505020204" pitchFamily="18" charset="0"/>
              </a:rPr>
              <a:t> Using big sheets of paper, students will draw life size picture of different farm animals and hang them up around the classroom. </a:t>
            </a:r>
          </a:p>
          <a:p>
            <a:r>
              <a:rPr lang="en-US" sz="5500" dirty="0" smtClean="0">
                <a:latin typeface="Bookman Old Style" panose="02050604050505020204" pitchFamily="18" charset="0"/>
              </a:rPr>
              <a:t>After taking a fieldtrip to a local farm, students will identify different shapes and use those shapes to draw objects on the farm such as a barn, farm equipment, and animals. </a:t>
            </a:r>
          </a:p>
          <a:p>
            <a:r>
              <a:rPr lang="en-US" sz="5500" dirty="0" smtClean="0">
                <a:latin typeface="Bookman Old Style" panose="02050604050505020204" pitchFamily="18" charset="0"/>
              </a:rPr>
              <a:t>Students will be given a math problem that will give them different problems where they have to figure out the perimeter of a barn and find the unknown length. </a:t>
            </a:r>
          </a:p>
          <a:p>
            <a:r>
              <a:rPr lang="en-US" sz="5500" dirty="0" smtClean="0">
                <a:latin typeface="Bookman Old Style" panose="02050604050505020204" pitchFamily="18" charset="0"/>
              </a:rPr>
              <a:t>Students </a:t>
            </a:r>
            <a:r>
              <a:rPr lang="en-US" sz="5500" dirty="0">
                <a:latin typeface="Bookman Old Style" panose="02050604050505020204" pitchFamily="18" charset="0"/>
              </a:rPr>
              <a:t>will compare farm animals to humans by measuring themselves and comparing their measurements using.</a:t>
            </a:r>
          </a:p>
          <a:p>
            <a:pPr marL="0" indent="0">
              <a:buNone/>
            </a:pPr>
            <a:endParaRPr lang="en-US" sz="1200" dirty="0" smtClean="0">
              <a:latin typeface="Bookman Old Style" panose="02050604050505020204" pitchFamily="18" charset="0"/>
            </a:endParaRPr>
          </a:p>
          <a:p>
            <a:endParaRPr lang="en-US" sz="1200" dirty="0" smtClean="0">
              <a:latin typeface="Bookman Old Style" panose="02050604050505020204" pitchFamily="18" charset="0"/>
            </a:endParaRPr>
          </a:p>
          <a:p>
            <a:pPr marL="0" indent="0">
              <a:buNone/>
            </a:pPr>
            <a:endParaRPr lang="en-US" sz="1200" dirty="0" smtClean="0">
              <a:latin typeface="Bookman Old Style" panose="02050604050505020204" pitchFamily="18" charset="0"/>
            </a:endParaRPr>
          </a:p>
          <a:p>
            <a:pPr marL="0" indent="0">
              <a:buNone/>
            </a:pPr>
            <a:endParaRPr lang="en-US" sz="1800" dirty="0">
              <a:latin typeface="Bookman Old Style" panose="02050604050505020204" pitchFamily="18" charset="0"/>
            </a:endParaRPr>
          </a:p>
        </p:txBody>
      </p:sp>
    </p:spTree>
    <p:extLst>
      <p:ext uri="{BB962C8B-B14F-4D97-AF65-F5344CB8AC3E}">
        <p14:creationId xmlns:p14="http://schemas.microsoft.com/office/powerpoint/2010/main" val="3275989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Math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463800"/>
            <a:ext cx="10528299" cy="3412068"/>
          </a:xfrm>
        </p:spPr>
        <p:txBody>
          <a:bodyPr>
            <a:normAutofit fontScale="92500" lnSpcReduction="10000"/>
          </a:bodyPr>
          <a:lstStyle/>
          <a:p>
            <a:r>
              <a:rPr lang="en-US" sz="1600" dirty="0">
                <a:latin typeface="Bookman Old Style" panose="02050604050505020204" pitchFamily="18" charset="0"/>
              </a:rPr>
              <a:t>K.CC.6 Identify whether the number of objects in one group is greater than, less than, or equal to the number of objects in another group, e.g., by using matching and counting strategies. </a:t>
            </a:r>
            <a:endParaRPr lang="en-US" sz="1600" dirty="0" smtClean="0">
              <a:latin typeface="Bookman Old Style" panose="02050604050505020204" pitchFamily="18" charset="0"/>
            </a:endParaRPr>
          </a:p>
          <a:p>
            <a:r>
              <a:rPr lang="en-US" sz="1600" dirty="0">
                <a:latin typeface="Bookman Old Style" panose="02050604050505020204" pitchFamily="18" charset="0"/>
              </a:rPr>
              <a:t>2.MD.1 Measure the length of an object by selecting and using appropriate tools such as rulers, yardsticks, meter sticks, and measuring tapes. </a:t>
            </a:r>
            <a:endParaRPr lang="en-US" sz="1600" dirty="0" smtClean="0">
              <a:latin typeface="Bookman Old Style" panose="02050604050505020204" pitchFamily="18" charset="0"/>
            </a:endParaRPr>
          </a:p>
          <a:p>
            <a:r>
              <a:rPr lang="en-US" sz="1600" dirty="0">
                <a:latin typeface="Bookman Old Style" panose="02050604050505020204" pitchFamily="18" charset="0"/>
              </a:rPr>
              <a:t>2.G.1 Recognize and draw shapes having specified attributes, such as a given number of angles or a given number of equal faces. Identify triangles, quadrilaterals, pentagons, hexagons, and cubes. </a:t>
            </a:r>
            <a:endParaRPr lang="en-US" sz="1600" dirty="0" smtClean="0">
              <a:latin typeface="Bookman Old Style" panose="02050604050505020204" pitchFamily="18" charset="0"/>
            </a:endParaRPr>
          </a:p>
          <a:p>
            <a:r>
              <a:rPr lang="en-US" sz="1600" dirty="0">
                <a:latin typeface="Bookman Old Style" panose="02050604050505020204" pitchFamily="18" charset="0"/>
              </a:rPr>
              <a:t>3.MD8 Solve real world and mathematical problems involving perimeters of polygons, including finding the perimeter given the side lengths, finding an unknown side length, and exhibiting rectangles with the same perimeter and different area or with the same area and different perimeters. </a:t>
            </a:r>
            <a:endParaRPr lang="en-US" sz="1600" dirty="0" smtClean="0">
              <a:latin typeface="Bookman Old Style" panose="02050604050505020204" pitchFamily="18" charset="0"/>
            </a:endParaRPr>
          </a:p>
          <a:p>
            <a:r>
              <a:rPr lang="en-US" sz="1600" dirty="0">
                <a:latin typeface="Bookman Old Style" panose="02050604050505020204" pitchFamily="18" charset="0"/>
              </a:rPr>
              <a:t>3.G.1 Understand that shapes in different categories (e.g., rhombuses, rectangles, and others) may share attributes (e.g., having four sides), and that the shared attributes can define a larger category (e.g., quadrilaterals). Recognize rhombuses, rectangles, and squares as examples of quadrilaterals, and draw examples of quadrilaterals that do not belong to any of these subcategories. </a:t>
            </a:r>
          </a:p>
          <a:p>
            <a:endParaRPr lang="en-US" sz="1400" dirty="0">
              <a:latin typeface="Bookman Old Style" panose="02050604050505020204" pitchFamily="18" charset="0"/>
            </a:endParaRPr>
          </a:p>
          <a:p>
            <a:endParaRPr lang="en-US" sz="1400" dirty="0">
              <a:latin typeface="Bookman Old Style" panose="02050604050505020204" pitchFamily="18" charset="0"/>
            </a:endParaRPr>
          </a:p>
          <a:p>
            <a:endParaRPr lang="en-US" sz="1400" dirty="0">
              <a:latin typeface="Bookman Old Style" panose="02050604050505020204" pitchFamily="18" charset="0"/>
            </a:endParaRPr>
          </a:p>
          <a:p>
            <a:endParaRPr lang="en-US" sz="1400" dirty="0">
              <a:latin typeface="Bookman Old Style" panose="02050604050505020204" pitchFamily="18" charset="0"/>
            </a:endParaRPr>
          </a:p>
          <a:p>
            <a:endParaRPr lang="en-US" sz="1400" dirty="0"/>
          </a:p>
        </p:txBody>
      </p:sp>
    </p:spTree>
    <p:extLst>
      <p:ext uri="{BB962C8B-B14F-4D97-AF65-F5344CB8AC3E}">
        <p14:creationId xmlns:p14="http://schemas.microsoft.com/office/powerpoint/2010/main" val="1994185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Science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991675" y="2402385"/>
            <a:ext cx="10406128" cy="3560533"/>
          </a:xfrm>
        </p:spPr>
        <p:txBody>
          <a:bodyPr>
            <a:noAutofit/>
          </a:bodyPr>
          <a:lstStyle/>
          <a:p>
            <a:r>
              <a:rPr lang="en-US" sz="1800" dirty="0" smtClean="0">
                <a:latin typeface="Bookman Old Style" panose="02050604050505020204" pitchFamily="18" charset="0"/>
              </a:rPr>
              <a:t>After the field trip to the farm, the class will talk about how the different animals change (ex: how chicks change into chicken).</a:t>
            </a:r>
          </a:p>
          <a:p>
            <a:r>
              <a:rPr lang="en-US" sz="1800" dirty="0" smtClean="0">
                <a:latin typeface="Bookman Old Style" panose="02050604050505020204" pitchFamily="18" charset="0"/>
              </a:rPr>
              <a:t>Talk about different animals and why they have certain characteristics. (ex: why ducks have webbed feet, why sheep have wool, and why pigs roll in the mud).</a:t>
            </a:r>
          </a:p>
          <a:p>
            <a:r>
              <a:rPr lang="en-US" sz="1800" dirty="0" smtClean="0">
                <a:latin typeface="Bookman Old Style" panose="02050604050505020204" pitchFamily="18" charset="0"/>
              </a:rPr>
              <a:t>While on the fieldtrip, students will be aware of things  that they see, hear, touch, smell, and taste on the farm. </a:t>
            </a:r>
          </a:p>
          <a:p>
            <a:r>
              <a:rPr lang="en-US" sz="1800" dirty="0" smtClean="0">
                <a:latin typeface="Bookman Old Style" panose="02050604050505020204" pitchFamily="18" charset="0"/>
              </a:rPr>
              <a:t>Students will record their observations at the farm using pictures, numbers and words. </a:t>
            </a:r>
          </a:p>
          <a:p>
            <a:r>
              <a:rPr lang="en-US" sz="1800" dirty="0" smtClean="0">
                <a:latin typeface="Bookman Old Style" panose="02050604050505020204" pitchFamily="18" charset="0"/>
              </a:rPr>
              <a:t> Students will create a report about a specific farm animal making observations of their size, weight, colors, shapes, and movements. </a:t>
            </a:r>
          </a:p>
        </p:txBody>
      </p:sp>
    </p:spTree>
    <p:extLst>
      <p:ext uri="{BB962C8B-B14F-4D97-AF65-F5344CB8AC3E}">
        <p14:creationId xmlns:p14="http://schemas.microsoft.com/office/powerpoint/2010/main" val="839506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Science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77500" lnSpcReduction="20000"/>
          </a:bodyPr>
          <a:lstStyle/>
          <a:p>
            <a:r>
              <a:rPr lang="en-US" dirty="0">
                <a:latin typeface="Bookman Old Style" panose="02050604050505020204" pitchFamily="18" charset="0"/>
              </a:rPr>
              <a:t>1.1.3. Describe different ways that things can change (e.g., size, mass, color, movement) </a:t>
            </a:r>
            <a:endParaRPr lang="en-US" dirty="0" smtClean="0">
              <a:latin typeface="Bookman Old Style" panose="02050604050505020204" pitchFamily="18" charset="0"/>
            </a:endParaRPr>
          </a:p>
          <a:p>
            <a:r>
              <a:rPr lang="en-US" dirty="0">
                <a:latin typeface="Bookman Old Style" panose="02050604050505020204" pitchFamily="18" charset="0"/>
              </a:rPr>
              <a:t>5.1.3. Identify details of an object’s form which determine its function (e.g., webbed feet for use in water, human feet for walking, shovel for scooping dirt, a rake for collecting leaves, tape measure and ruler to measure distance</a:t>
            </a:r>
            <a:r>
              <a:rPr lang="en-US" dirty="0" smtClean="0">
                <a:latin typeface="Bookman Old Style" panose="02050604050505020204" pitchFamily="18" charset="0"/>
              </a:rPr>
              <a:t>)</a:t>
            </a:r>
          </a:p>
          <a:p>
            <a:r>
              <a:rPr lang="en-US" dirty="0">
                <a:latin typeface="Bookman Old Style" panose="02050604050505020204" pitchFamily="18" charset="0"/>
              </a:rPr>
              <a:t>K.2.1. Use senses (i.e., sight, hearing, touch, smell, taste) to make observations about the world around them </a:t>
            </a:r>
            <a:endParaRPr lang="en-US" dirty="0" smtClean="0">
              <a:latin typeface="Bookman Old Style" panose="02050604050505020204" pitchFamily="18" charset="0"/>
            </a:endParaRPr>
          </a:p>
          <a:p>
            <a:r>
              <a:rPr lang="en-US" dirty="0">
                <a:latin typeface="Bookman Old Style" panose="02050604050505020204" pitchFamily="18" charset="0"/>
              </a:rPr>
              <a:t>1.2.1. Record and describe observations with pictures, numbers, or words </a:t>
            </a:r>
            <a:endParaRPr lang="en-US" dirty="0" smtClean="0">
              <a:latin typeface="Bookman Old Style" panose="02050604050505020204" pitchFamily="18" charset="0"/>
            </a:endParaRPr>
          </a:p>
          <a:p>
            <a:r>
              <a:rPr lang="en-US" dirty="0">
                <a:latin typeface="Bookman Old Style" panose="02050604050505020204" pitchFamily="18" charset="0"/>
              </a:rPr>
              <a:t>1.3.2. Identify observable properties (e.g., size, weight, shape, color, movement) of objects </a:t>
            </a:r>
          </a:p>
          <a:p>
            <a:endParaRPr lang="en-US" dirty="0">
              <a:latin typeface="Bookman Old Style" panose="02050604050505020204" pitchFamily="18" charset="0"/>
            </a:endParaRPr>
          </a:p>
          <a:p>
            <a:endParaRPr lang="en-US" dirty="0">
              <a:latin typeface="Bookman Old Style" panose="02050604050505020204" pitchFamily="18" charset="0"/>
            </a:endParaRPr>
          </a:p>
          <a:p>
            <a:endParaRPr lang="en-US" dirty="0">
              <a:latin typeface="Bookman Old Style" panose="02050604050505020204" pitchFamily="18" charset="0"/>
            </a:endParaRPr>
          </a:p>
          <a:p>
            <a:endParaRPr lang="en-US"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1005780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Literature Selection</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355557" y="2448950"/>
            <a:ext cx="5923547" cy="3457521"/>
          </a:xfrm>
        </p:spPr>
        <p:txBody>
          <a:bodyPr>
            <a:noAutofit/>
          </a:bodyPr>
          <a:lstStyle/>
          <a:p>
            <a:pPr marL="0" indent="0">
              <a:buNone/>
            </a:pPr>
            <a:r>
              <a:rPr lang="en-US" sz="1500" dirty="0" smtClean="0">
                <a:latin typeface="Aharoni" panose="02010803020104030203" pitchFamily="2" charset="-79"/>
                <a:cs typeface="Aharoni" panose="02010803020104030203" pitchFamily="2" charset="-79"/>
              </a:rPr>
              <a:t>Non-Fiction:</a:t>
            </a:r>
          </a:p>
          <a:p>
            <a:r>
              <a:rPr lang="en-US" sz="1500" i="1" dirty="0" smtClean="0">
                <a:latin typeface="Bookman Old Style" panose="02050604050505020204" pitchFamily="18" charset="0"/>
                <a:cs typeface="Aharoni" panose="02010803020104030203" pitchFamily="2" charset="-79"/>
              </a:rPr>
              <a:t>Sheep on a Farm by </a:t>
            </a:r>
            <a:r>
              <a:rPr lang="en-US" sz="1500" dirty="0" smtClean="0">
                <a:latin typeface="Bookman Old Style" panose="02050604050505020204" pitchFamily="18" charset="0"/>
                <a:cs typeface="Aharoni" panose="02010803020104030203" pitchFamily="2" charset="-79"/>
              </a:rPr>
              <a:t>Abbie Mercer</a:t>
            </a:r>
          </a:p>
          <a:p>
            <a:r>
              <a:rPr lang="en-US" sz="1500" i="1" dirty="0" smtClean="0">
                <a:latin typeface="Bookman Old Style" panose="02050604050505020204" pitchFamily="18" charset="0"/>
                <a:cs typeface="Aharoni" panose="02010803020104030203" pitchFamily="2" charset="-79"/>
              </a:rPr>
              <a:t>From Egg to Chicken </a:t>
            </a:r>
            <a:r>
              <a:rPr lang="en-US" sz="1500" dirty="0" smtClean="0">
                <a:latin typeface="Bookman Old Style" panose="02050604050505020204" pitchFamily="18" charset="0"/>
                <a:cs typeface="Aharoni" panose="02010803020104030203" pitchFamily="2" charset="-79"/>
              </a:rPr>
              <a:t>by Gerald Legg</a:t>
            </a:r>
            <a:endParaRPr lang="en-US" sz="1500" i="1" dirty="0" smtClean="0">
              <a:latin typeface="Bookman Old Style" panose="02050604050505020204" pitchFamily="18" charset="0"/>
              <a:cs typeface="Aharoni" panose="02010803020104030203" pitchFamily="2" charset="-79"/>
            </a:endParaRPr>
          </a:p>
          <a:p>
            <a:r>
              <a:rPr lang="en-US" sz="1500" i="1" dirty="0" smtClean="0">
                <a:latin typeface="Bookman Old Style" panose="02050604050505020204" pitchFamily="18" charset="0"/>
                <a:cs typeface="Aharoni" panose="02010803020104030203" pitchFamily="2" charset="-79"/>
              </a:rPr>
              <a:t>In the Horse Stall </a:t>
            </a:r>
            <a:r>
              <a:rPr lang="en-US" sz="1500" dirty="0" smtClean="0">
                <a:latin typeface="Bookman Old Style" panose="02050604050505020204" pitchFamily="18" charset="0"/>
                <a:cs typeface="Aharoni" panose="02010803020104030203" pitchFamily="2" charset="-79"/>
              </a:rPr>
              <a:t>by Patricia Stockland, Todd Ouren</a:t>
            </a:r>
          </a:p>
          <a:p>
            <a:r>
              <a:rPr lang="en-US" sz="1500" i="1" dirty="0" smtClean="0">
                <a:latin typeface="Bookman Old Style" panose="02050604050505020204" pitchFamily="18" charset="0"/>
                <a:cs typeface="Aharoni" panose="02010803020104030203" pitchFamily="2" charset="-79"/>
              </a:rPr>
              <a:t>Farm Animals Chickens </a:t>
            </a:r>
            <a:r>
              <a:rPr lang="en-US" sz="1500" dirty="0" smtClean="0">
                <a:latin typeface="Bookman Old Style" panose="02050604050505020204" pitchFamily="18" charset="0"/>
                <a:cs typeface="Aharoni" panose="02010803020104030203" pitchFamily="2" charset="-79"/>
              </a:rPr>
              <a:t>by Cecilia Minden</a:t>
            </a:r>
          </a:p>
          <a:p>
            <a:r>
              <a:rPr lang="en-US" sz="1500" i="1" dirty="0" smtClean="0">
                <a:latin typeface="Bookman Old Style" panose="02050604050505020204" pitchFamily="18" charset="0"/>
                <a:cs typeface="Aharoni" panose="02010803020104030203" pitchFamily="2" charset="-79"/>
              </a:rPr>
              <a:t>Farm Animals </a:t>
            </a:r>
            <a:r>
              <a:rPr lang="en-US" sz="1500" dirty="0" smtClean="0">
                <a:latin typeface="Bookman Old Style" panose="02050604050505020204" pitchFamily="18" charset="0"/>
                <a:cs typeface="Aharoni" panose="02010803020104030203" pitchFamily="2" charset="-79"/>
              </a:rPr>
              <a:t>by Lisa Magloff</a:t>
            </a:r>
          </a:p>
          <a:p>
            <a:pPr marL="0" indent="0">
              <a:buNone/>
            </a:pPr>
            <a:r>
              <a:rPr lang="en-US" sz="1500" dirty="0" smtClean="0">
                <a:latin typeface="Aharoni" panose="02010803020104030203" pitchFamily="2" charset="-79"/>
                <a:cs typeface="Aharoni" panose="02010803020104030203" pitchFamily="2" charset="-79"/>
              </a:rPr>
              <a:t>Fiction:</a:t>
            </a:r>
          </a:p>
          <a:p>
            <a:r>
              <a:rPr lang="en-US" sz="1500" i="1" dirty="0">
                <a:latin typeface="Bookman Old Style" panose="02050604050505020204" pitchFamily="18" charset="0"/>
              </a:rPr>
              <a:t>Click, Clack, Moo: Cows that </a:t>
            </a:r>
            <a:r>
              <a:rPr lang="en-US" sz="1500" i="1" dirty="0" smtClean="0">
                <a:latin typeface="Bookman Old Style" panose="02050604050505020204" pitchFamily="18" charset="0"/>
              </a:rPr>
              <a:t>Type </a:t>
            </a:r>
            <a:r>
              <a:rPr lang="en-US" sz="1500" dirty="0">
                <a:latin typeface="Bookman Old Style" panose="02050604050505020204" pitchFamily="18" charset="0"/>
              </a:rPr>
              <a:t>by Doreen </a:t>
            </a:r>
            <a:r>
              <a:rPr lang="en-US" sz="1500" dirty="0" smtClean="0">
                <a:latin typeface="Bookman Old Style" panose="02050604050505020204" pitchFamily="18" charset="0"/>
              </a:rPr>
              <a:t>Cronin</a:t>
            </a:r>
          </a:p>
          <a:p>
            <a:r>
              <a:rPr lang="en-US" sz="1500" i="1" dirty="0" smtClean="0">
                <a:latin typeface="Bookman Old Style" panose="02050604050505020204" pitchFamily="18" charset="0"/>
                <a:cs typeface="Aharoni" panose="02010803020104030203" pitchFamily="2" charset="-79"/>
              </a:rPr>
              <a:t>The Story of Ferdinand </a:t>
            </a:r>
            <a:r>
              <a:rPr lang="en-US" sz="1500" dirty="0" smtClean="0">
                <a:latin typeface="Bookman Old Style" panose="02050604050505020204" pitchFamily="18" charset="0"/>
                <a:cs typeface="Aharoni" panose="02010803020104030203" pitchFamily="2" charset="-79"/>
              </a:rPr>
              <a:t>by Munro Leaf, Robert Lawson</a:t>
            </a:r>
          </a:p>
          <a:p>
            <a:r>
              <a:rPr lang="en-US" sz="1500" i="1" dirty="0">
                <a:latin typeface="Bookman Old Style" panose="02050604050505020204" pitchFamily="18" charset="0"/>
              </a:rPr>
              <a:t>Charlotte’s Web</a:t>
            </a:r>
            <a:r>
              <a:rPr lang="en-US" sz="1500" i="1" dirty="0"/>
              <a:t> </a:t>
            </a:r>
            <a:r>
              <a:rPr lang="en-US" sz="1500" dirty="0">
                <a:latin typeface="Bookman Old Style" panose="02050604050505020204" pitchFamily="18" charset="0"/>
              </a:rPr>
              <a:t>by E. B. White, </a:t>
            </a:r>
            <a:r>
              <a:rPr lang="en-US" sz="1500" dirty="0" smtClean="0">
                <a:latin typeface="Bookman Old Style" panose="02050604050505020204" pitchFamily="18" charset="0"/>
              </a:rPr>
              <a:t>Garth Williams</a:t>
            </a:r>
          </a:p>
          <a:p>
            <a:r>
              <a:rPr lang="en-US" sz="1500" i="1" dirty="0" smtClean="0">
                <a:latin typeface="Bookman Old Style" panose="02050604050505020204" pitchFamily="18" charset="0"/>
                <a:cs typeface="Aharoni" panose="02010803020104030203" pitchFamily="2" charset="-79"/>
              </a:rPr>
              <a:t>Barnyard Dance! </a:t>
            </a:r>
            <a:r>
              <a:rPr lang="en-US" sz="1500" dirty="0" smtClean="0">
                <a:latin typeface="Bookman Old Style" panose="02050604050505020204" pitchFamily="18" charset="0"/>
                <a:cs typeface="Aharoni" panose="02010803020104030203" pitchFamily="2" charset="-79"/>
              </a:rPr>
              <a:t>By Sandra Boynton</a:t>
            </a:r>
          </a:p>
          <a:p>
            <a:pPr marL="0" indent="0">
              <a:buNone/>
            </a:pPr>
            <a:endParaRPr lang="en-US" sz="1400" i="1" dirty="0">
              <a:latin typeface="Bookman Old Style" panose="02050604050505020204" pitchFamily="18" charset="0"/>
              <a:cs typeface="Aharoni" panose="02010803020104030203" pitchFamily="2" charset="-79"/>
            </a:endParaRPr>
          </a:p>
          <a:p>
            <a:pPr marL="0" indent="0">
              <a:buNone/>
            </a:pPr>
            <a:endParaRPr lang="en-US" sz="900" i="1" dirty="0" smtClean="0">
              <a:latin typeface="Bookman Old Style" panose="02050604050505020204" pitchFamily="18" charset="0"/>
              <a:hlinkClick r:id="rId2" tooltip="Run, Turkey, Run!"/>
            </a:endParaRPr>
          </a:p>
          <a:p>
            <a:endParaRPr lang="en-US" sz="900" dirty="0" smtClean="0">
              <a:latin typeface="Bookman Old Style" panose="02050604050505020204" pitchFamily="18" charset="0"/>
              <a:cs typeface="Aharoni" panose="02010803020104030203" pitchFamily="2" charset="-79"/>
            </a:endParaRPr>
          </a:p>
          <a:p>
            <a:endParaRPr lang="en-US" sz="900" dirty="0">
              <a:solidFill>
                <a:schemeClr val="tx1"/>
              </a:solidFill>
              <a:latin typeface="Bookman Old Style" panose="02050604050505020204" pitchFamily="18" charset="0"/>
              <a:cs typeface="Aharoni" panose="02010803020104030203" pitchFamily="2" charset="-79"/>
            </a:endParaRPr>
          </a:p>
        </p:txBody>
      </p:sp>
      <p:pic>
        <p:nvPicPr>
          <p:cNvPr id="1026" name="Picture 2" descr="C:\Users\srschon1\AppData\Local\Microsoft\Windows\Temporary Internet Files\Content.IE5\YEKC7LFI\cartoon-farm-anima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154" y="2808868"/>
            <a:ext cx="4132372" cy="318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63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Social Studies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Bookman Old Style" panose="02050604050505020204" pitchFamily="18" charset="0"/>
              </a:rPr>
              <a:t>After the field trip, students will create their own map of a farm. Students will create an answer key and incorporate different symbols into the map.</a:t>
            </a:r>
          </a:p>
          <a:p>
            <a:r>
              <a:rPr lang="en-US" dirty="0" smtClean="0">
                <a:latin typeface="Bookman Old Style" panose="02050604050505020204" pitchFamily="18" charset="0"/>
              </a:rPr>
              <a:t>While on the fieldtrip to the farm, students will gather information from the farmer and journal the information.</a:t>
            </a:r>
          </a:p>
          <a:p>
            <a:r>
              <a:rPr lang="en-US" dirty="0" smtClean="0">
                <a:latin typeface="Bookman Old Style" panose="02050604050505020204" pitchFamily="18" charset="0"/>
              </a:rPr>
              <a:t>Students will create their own newspaper articles about farm animals and combine the articles to create a class newspaper.</a:t>
            </a:r>
          </a:p>
          <a:p>
            <a:r>
              <a:rPr lang="en-US" dirty="0" smtClean="0">
                <a:latin typeface="Bookman Old Style" panose="02050604050505020204" pitchFamily="18" charset="0"/>
              </a:rPr>
              <a:t>After visiting the farm, students will research how farming has changed over the years. </a:t>
            </a:r>
          </a:p>
          <a:p>
            <a:endParaRPr lang="en-US"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2684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Social Studies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a:bodyPr>
          <a:lstStyle/>
          <a:p>
            <a:r>
              <a:rPr lang="en-US" dirty="0" smtClean="0">
                <a:latin typeface="Bookman Old Style" panose="02050604050505020204" pitchFamily="18" charset="0"/>
              </a:rPr>
              <a:t>Map Skills- </a:t>
            </a:r>
            <a:r>
              <a:rPr lang="en-US" dirty="0">
                <a:latin typeface="Bookman Old Style" panose="02050604050505020204" pitchFamily="18" charset="0"/>
              </a:rPr>
              <a:t>1.1.1 Identify basic components of maps and globes (i.e., cardinal directions, map key, symbols) </a:t>
            </a:r>
            <a:endParaRPr lang="en-US" dirty="0" smtClean="0">
              <a:latin typeface="Bookman Old Style" panose="02050604050505020204" pitchFamily="18" charset="0"/>
            </a:endParaRPr>
          </a:p>
          <a:p>
            <a:r>
              <a:rPr lang="en-US" dirty="0" smtClean="0">
                <a:latin typeface="Bookman Old Style" panose="02050604050505020204" pitchFamily="18" charset="0"/>
              </a:rPr>
              <a:t>Resources- 2.1.3 </a:t>
            </a:r>
            <a:r>
              <a:rPr lang="en-US" dirty="0">
                <a:latin typeface="Bookman Old Style" panose="02050604050505020204" pitchFamily="18" charset="0"/>
              </a:rPr>
              <a:t>Use a resource (e.g., books, picture, graph, chart, video, Internet, guest speaker, TV) to gather information </a:t>
            </a:r>
            <a:endParaRPr lang="en-US" dirty="0" smtClean="0">
              <a:latin typeface="Bookman Old Style" panose="02050604050505020204" pitchFamily="18" charset="0"/>
            </a:endParaRPr>
          </a:p>
          <a:p>
            <a:r>
              <a:rPr lang="en-US" dirty="0">
                <a:latin typeface="Bookman Old Style" panose="02050604050505020204" pitchFamily="18" charset="0"/>
              </a:rPr>
              <a:t>5.1.3 Evaluate current events using print and electronic media (e.g., newspaper, children’s news magazines, television, Internet) </a:t>
            </a:r>
            <a:endParaRPr lang="en-US" dirty="0" smtClean="0">
              <a:latin typeface="Bookman Old Style" panose="02050604050505020204" pitchFamily="18" charset="0"/>
            </a:endParaRPr>
          </a:p>
          <a:p>
            <a:r>
              <a:rPr lang="en-US" dirty="0">
                <a:latin typeface="Bookman Old Style" panose="02050604050505020204" pitchFamily="18" charset="0"/>
              </a:rPr>
              <a:t>Compare past and present family life (e.g., housing, transportation, technology) over time </a:t>
            </a:r>
            <a:endParaRPr lang="en-US" dirty="0" smtClean="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328563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Music/Art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87400" y="2556932"/>
            <a:ext cx="10591800" cy="3602568"/>
          </a:xfrm>
        </p:spPr>
        <p:txBody>
          <a:bodyPr>
            <a:normAutofit fontScale="47500" lnSpcReduction="20000"/>
          </a:bodyPr>
          <a:lstStyle/>
          <a:p>
            <a:pPr marL="0" indent="0">
              <a:buNone/>
            </a:pPr>
            <a:r>
              <a:rPr lang="en-US" sz="4200" dirty="0" smtClean="0">
                <a:latin typeface="Bookman Old Style" panose="02050604050505020204" pitchFamily="18" charset="0"/>
              </a:rPr>
              <a:t>Art Activities</a:t>
            </a:r>
          </a:p>
          <a:p>
            <a:r>
              <a:rPr lang="en-US" sz="4200" dirty="0" smtClean="0">
                <a:latin typeface="Bookman Old Style" panose="02050604050505020204" pitchFamily="18" charset="0"/>
              </a:rPr>
              <a:t>Students will create art work of their favorite farm animal while incorporating different themes and ideas into their art.</a:t>
            </a:r>
          </a:p>
          <a:p>
            <a:r>
              <a:rPr lang="en-US" sz="4200" dirty="0" smtClean="0">
                <a:latin typeface="Bookman Old Style" panose="02050604050505020204" pitchFamily="18" charset="0"/>
              </a:rPr>
              <a:t>Students will tell a story using their farm animal art piece and present it to the class. The class will discuss what different feelings the art piece gives them.</a:t>
            </a:r>
          </a:p>
          <a:p>
            <a:pPr marL="0" indent="0">
              <a:buNone/>
            </a:pPr>
            <a:r>
              <a:rPr lang="en-US" sz="4200" dirty="0" smtClean="0">
                <a:latin typeface="Bookman Old Style" panose="02050604050505020204" pitchFamily="18" charset="0"/>
              </a:rPr>
              <a:t>Music Activities</a:t>
            </a:r>
          </a:p>
          <a:p>
            <a:r>
              <a:rPr lang="en-US" sz="4200" dirty="0" smtClean="0">
                <a:latin typeface="Bookman Old Style" panose="02050604050505020204" pitchFamily="18" charset="0"/>
              </a:rPr>
              <a:t>Students will learn how to play “Old McDonald's Farm” on the recorder. </a:t>
            </a:r>
          </a:p>
          <a:p>
            <a:r>
              <a:rPr lang="en-US" sz="4200" dirty="0" smtClean="0">
                <a:latin typeface="Bookman Old Style" panose="02050604050505020204" pitchFamily="18" charset="0"/>
              </a:rPr>
              <a:t>After reading “Click, Clack, Moo: Cows </a:t>
            </a:r>
            <a:r>
              <a:rPr lang="en-US" sz="4200" dirty="0">
                <a:latin typeface="Bookman Old Style" panose="02050604050505020204" pitchFamily="18" charset="0"/>
              </a:rPr>
              <a:t>T</a:t>
            </a:r>
            <a:r>
              <a:rPr lang="en-US" sz="4200" dirty="0" smtClean="0">
                <a:latin typeface="Bookman Old Style" panose="02050604050505020204" pitchFamily="18" charset="0"/>
              </a:rPr>
              <a:t>hat Type”, students will create original music and sound effects to go along with the book. </a:t>
            </a:r>
            <a:r>
              <a:rPr lang="en-US" sz="3200" dirty="0" smtClean="0">
                <a:latin typeface="Bookman Old Style" panose="02050604050505020204" pitchFamily="18" charset="0"/>
              </a:rPr>
              <a:t/>
            </a:r>
            <a:br>
              <a:rPr lang="en-US" sz="3200" dirty="0" smtClean="0">
                <a:latin typeface="Bookman Old Style" panose="02050604050505020204" pitchFamily="18" charset="0"/>
              </a:rPr>
            </a:br>
            <a:endParaRPr lang="en-US" sz="3200" dirty="0" smtClean="0">
              <a:latin typeface="Bookman Old Style" panose="02050604050505020204" pitchFamily="18" charset="0"/>
            </a:endParaRPr>
          </a:p>
          <a:p>
            <a:endParaRPr lang="en-US" dirty="0" smtClean="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3379832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Music/Art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77500" lnSpcReduction="20000"/>
          </a:bodyPr>
          <a:lstStyle/>
          <a:p>
            <a:r>
              <a:rPr lang="en-US" sz="2800" b="1" dirty="0" smtClean="0">
                <a:latin typeface="Bookman Old Style" panose="02050604050505020204" pitchFamily="18" charset="0"/>
              </a:rPr>
              <a:t>Art</a:t>
            </a:r>
          </a:p>
          <a:p>
            <a:r>
              <a:rPr lang="en-US" sz="2800" dirty="0" smtClean="0">
                <a:latin typeface="Bookman Old Style" panose="02050604050505020204" pitchFamily="18" charset="0"/>
              </a:rPr>
              <a:t>4.3.1 </a:t>
            </a:r>
            <a:r>
              <a:rPr lang="en-US" sz="2800" dirty="0">
                <a:latin typeface="Bookman Old Style" panose="02050604050505020204" pitchFamily="18" charset="0"/>
              </a:rPr>
              <a:t>Understand how a variety of subjects, themes, symbols and ideas* </a:t>
            </a:r>
            <a:r>
              <a:rPr lang="en-US" sz="2800" dirty="0" smtClean="0">
                <a:latin typeface="Bookman Old Style" panose="02050604050505020204" pitchFamily="18" charset="0"/>
              </a:rPr>
              <a:t>are incorporated </a:t>
            </a:r>
            <a:r>
              <a:rPr lang="en-US" sz="2800" dirty="0">
                <a:latin typeface="Bookman Old Style" panose="02050604050505020204" pitchFamily="18" charset="0"/>
              </a:rPr>
              <a:t>in a selection of works of art</a:t>
            </a:r>
            <a:r>
              <a:rPr lang="en-US" sz="2800" dirty="0" smtClean="0">
                <a:latin typeface="Bookman Old Style" panose="02050604050505020204" pitchFamily="18" charset="0"/>
              </a:rPr>
              <a:t>.</a:t>
            </a:r>
          </a:p>
          <a:p>
            <a:r>
              <a:rPr lang="en-US" sz="2800" dirty="0">
                <a:latin typeface="Bookman Old Style" panose="02050604050505020204" pitchFamily="18" charset="0"/>
              </a:rPr>
              <a:t>4.2.2 Know how expressive images cause different responses and </a:t>
            </a:r>
            <a:r>
              <a:rPr lang="en-US" sz="2800" dirty="0" smtClean="0">
                <a:latin typeface="Bookman Old Style" panose="02050604050505020204" pitchFamily="18" charset="0"/>
              </a:rPr>
              <a:t>communicate ideas.</a:t>
            </a:r>
          </a:p>
          <a:p>
            <a:r>
              <a:rPr lang="en-US" sz="2800" b="1" dirty="0" smtClean="0">
                <a:latin typeface="Bookman Old Style" panose="02050604050505020204" pitchFamily="18" charset="0"/>
              </a:rPr>
              <a:t>Music</a:t>
            </a:r>
          </a:p>
          <a:p>
            <a:r>
              <a:rPr lang="en-US" sz="2800" dirty="0">
                <a:latin typeface="Bookman Old Style" panose="02050604050505020204" pitchFamily="18" charset="0"/>
              </a:rPr>
              <a:t>4.2.1 Perform independently on an instrument</a:t>
            </a:r>
            <a:r>
              <a:rPr lang="en-US" sz="2800" dirty="0" smtClean="0">
                <a:latin typeface="Bookman Old Style" panose="02050604050505020204" pitchFamily="18" charset="0"/>
              </a:rPr>
              <a:t>.</a:t>
            </a:r>
          </a:p>
          <a:p>
            <a:r>
              <a:rPr lang="en-US" sz="2800" dirty="0" smtClean="0">
                <a:latin typeface="Bookman Old Style" panose="02050604050505020204" pitchFamily="18" charset="0"/>
              </a:rPr>
              <a:t>4.4.1 Students create original music/sounds or adapt existing music to accompany a short </a:t>
            </a:r>
            <a:r>
              <a:rPr lang="en-US" sz="2800" dirty="0">
                <a:latin typeface="Bookman Old Style" panose="02050604050505020204" pitchFamily="18" charset="0"/>
              </a:rPr>
              <a:t>story</a:t>
            </a:r>
            <a:r>
              <a:rPr lang="en-US" sz="2800" dirty="0" smtClean="0">
                <a:latin typeface="Bookman Old Style" panose="02050604050505020204" pitchFamily="18" charset="0"/>
              </a:rPr>
              <a:t>.</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2628068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Physical Education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In the gym, students will be given different farm animal names and they will go around the gym imitating how that animal would walk (ex: waddle for a duck.)</a:t>
            </a:r>
          </a:p>
          <a:p>
            <a:r>
              <a:rPr lang="en-US" dirty="0" smtClean="0"/>
              <a:t>Students will perform a guided dance to the song “Farmer in the Dell.”</a:t>
            </a:r>
          </a:p>
          <a:p>
            <a:r>
              <a:rPr lang="en-US" dirty="0" smtClean="0"/>
              <a:t>Students will participate in farm animal tag.</a:t>
            </a:r>
          </a:p>
          <a:p>
            <a:r>
              <a:rPr lang="en-US" dirty="0" smtClean="0"/>
              <a:t>Students will be grouped into teams and compete in a farm animal relay.</a:t>
            </a:r>
          </a:p>
          <a:p>
            <a:endParaRPr lang="en-US" dirty="0" smtClean="0"/>
          </a:p>
          <a:p>
            <a:endParaRPr lang="en-US" dirty="0" smtClean="0"/>
          </a:p>
          <a:p>
            <a:endParaRPr lang="en-US" dirty="0"/>
          </a:p>
        </p:txBody>
      </p:sp>
    </p:spTree>
    <p:extLst>
      <p:ext uri="{BB962C8B-B14F-4D97-AF65-F5344CB8AC3E}">
        <p14:creationId xmlns:p14="http://schemas.microsoft.com/office/powerpoint/2010/main" val="2761869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Physical Education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S1.E1.K- Performs </a:t>
            </a:r>
            <a:r>
              <a:rPr lang="en-US" b="1" dirty="0"/>
              <a:t>locomotor skills </a:t>
            </a:r>
            <a:r>
              <a:rPr lang="en-US" dirty="0"/>
              <a:t>(walking, hopping, galloping, running, sliding, skipping) while maintaining balance. </a:t>
            </a:r>
            <a:endParaRPr lang="en-US" dirty="0" smtClean="0"/>
          </a:p>
          <a:p>
            <a:r>
              <a:rPr lang="en-US" dirty="0" smtClean="0"/>
              <a:t>S1.E5.4- Combines </a:t>
            </a:r>
            <a:r>
              <a:rPr lang="en-US" dirty="0"/>
              <a:t>locomotor movement patterns and dance steps to create and perform an original dance. 	</a:t>
            </a:r>
            <a:endParaRPr lang="en-US" dirty="0" smtClean="0"/>
          </a:p>
          <a:p>
            <a:r>
              <a:rPr lang="en-US" dirty="0" smtClean="0"/>
              <a:t>S1.E2.5- Uses </a:t>
            </a:r>
            <a:r>
              <a:rPr lang="en-US" dirty="0"/>
              <a:t>appropriate pacing for a variety of running distances. </a:t>
            </a:r>
            <a:endParaRPr lang="en-US" dirty="0" smtClean="0"/>
          </a:p>
          <a:p>
            <a:r>
              <a:rPr lang="en-US" dirty="0" smtClean="0"/>
              <a:t>S4.E4.4b- Accepts </a:t>
            </a:r>
            <a:r>
              <a:rPr lang="en-US" dirty="0"/>
              <a:t>players of all skill levels into the physical activity. </a:t>
            </a:r>
          </a:p>
          <a:p>
            <a:endParaRPr lang="en-US" dirty="0"/>
          </a:p>
          <a:p>
            <a:endParaRPr lang="en-US" dirty="0"/>
          </a:p>
        </p:txBody>
      </p:sp>
    </p:spTree>
    <p:extLst>
      <p:ext uri="{BB962C8B-B14F-4D97-AF65-F5344CB8AC3E}">
        <p14:creationId xmlns:p14="http://schemas.microsoft.com/office/powerpoint/2010/main" val="1066581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Technology</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20000"/>
          </a:bodyPr>
          <a:lstStyle/>
          <a:p>
            <a:r>
              <a:rPr lang="en-US" dirty="0" smtClean="0"/>
              <a:t>Students will create their own </a:t>
            </a:r>
            <a:r>
              <a:rPr lang="en-US" dirty="0"/>
              <a:t>farm using </a:t>
            </a:r>
            <a:r>
              <a:rPr lang="en-US" dirty="0">
                <a:hlinkClick r:id="rId2"/>
              </a:rPr>
              <a:t>http://</a:t>
            </a:r>
            <a:r>
              <a:rPr lang="en-US" dirty="0" smtClean="0">
                <a:hlinkClick r:id="rId2"/>
              </a:rPr>
              <a:t>www.sheppardsoftware.com/preschool/animals/farm/animalfarmcreate.htm</a:t>
            </a:r>
            <a:endParaRPr lang="en-US" dirty="0" smtClean="0"/>
          </a:p>
          <a:p>
            <a:r>
              <a:rPr lang="en-US" dirty="0" smtClean="0"/>
              <a:t>Students will work on different math and science </a:t>
            </a:r>
            <a:r>
              <a:rPr lang="en-US" dirty="0"/>
              <a:t>activities using </a:t>
            </a:r>
            <a:r>
              <a:rPr lang="en-US" dirty="0">
                <a:hlinkClick r:id="rId3"/>
              </a:rPr>
              <a:t>http://</a:t>
            </a:r>
            <a:r>
              <a:rPr lang="en-US" dirty="0" smtClean="0">
                <a:hlinkClick r:id="rId3"/>
              </a:rPr>
              <a:t>www.myamericanfarm.org/classroom/games</a:t>
            </a:r>
            <a:endParaRPr lang="en-US" dirty="0" smtClean="0"/>
          </a:p>
          <a:p>
            <a:r>
              <a:rPr lang="en-US" dirty="0" smtClean="0"/>
              <a:t>Students will listen to an audio tape of “Charlotte's Web”.</a:t>
            </a:r>
          </a:p>
          <a:p>
            <a:r>
              <a:rPr lang="en-US" dirty="0" smtClean="0"/>
              <a:t>Students will view the following videos:</a:t>
            </a:r>
          </a:p>
          <a:p>
            <a:r>
              <a:rPr lang="en-US" dirty="0">
                <a:hlinkClick r:id="rId4"/>
              </a:rPr>
              <a:t>https://</a:t>
            </a:r>
            <a:r>
              <a:rPr lang="en-US" dirty="0" smtClean="0">
                <a:hlinkClick r:id="rId4"/>
              </a:rPr>
              <a:t>www.youtube.com/watch?v=EwIOkOibTgM</a:t>
            </a:r>
            <a:endParaRPr lang="en-US" dirty="0" smtClean="0"/>
          </a:p>
          <a:p>
            <a:r>
              <a:rPr lang="en-US" dirty="0">
                <a:hlinkClick r:id="rId5"/>
              </a:rPr>
              <a:t>https://www.youtube.com/watch?v=-</a:t>
            </a:r>
            <a:r>
              <a:rPr lang="en-US" dirty="0" smtClean="0">
                <a:hlinkClick r:id="rId5"/>
              </a:rPr>
              <a:t>TB3Qs8s3gE</a:t>
            </a:r>
            <a:endParaRPr lang="en-US" dirty="0" smtClean="0"/>
          </a:p>
          <a:p>
            <a:endParaRPr lang="en-US" dirty="0"/>
          </a:p>
        </p:txBody>
      </p:sp>
    </p:spTree>
    <p:extLst>
      <p:ext uri="{BB962C8B-B14F-4D97-AF65-F5344CB8AC3E}">
        <p14:creationId xmlns:p14="http://schemas.microsoft.com/office/powerpoint/2010/main" val="4044242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Language Arts Strategies </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25500" y="2556932"/>
            <a:ext cx="10553700" cy="3691468"/>
          </a:xfrm>
        </p:spPr>
        <p:txBody>
          <a:bodyPr>
            <a:normAutofit fontScale="77500" lnSpcReduction="20000"/>
          </a:bodyPr>
          <a:lstStyle/>
          <a:p>
            <a:r>
              <a:rPr lang="en-US" dirty="0" smtClean="0"/>
              <a:t>Activating background knowledge: Students will write down what they already know about a certain farm animal. </a:t>
            </a:r>
          </a:p>
          <a:p>
            <a:r>
              <a:rPr lang="en-US" dirty="0" smtClean="0"/>
              <a:t>Brainstorming: Students will brainstorm different ideas about what kind of questions they would like to ask the farmer. </a:t>
            </a:r>
          </a:p>
          <a:p>
            <a:r>
              <a:rPr lang="en-US" dirty="0" smtClean="0"/>
              <a:t>Connecting: Students will connect information they learned at the farm to their previous information of a farm by journaling and writing down ideas.</a:t>
            </a:r>
          </a:p>
          <a:p>
            <a:r>
              <a:rPr lang="en-US" dirty="0" smtClean="0"/>
              <a:t>Predicting and monitoring: While reading “Charlotte's </a:t>
            </a:r>
            <a:r>
              <a:rPr lang="en-US" dirty="0"/>
              <a:t>W</a:t>
            </a:r>
            <a:r>
              <a:rPr lang="en-US" dirty="0" smtClean="0"/>
              <a:t>eb”, students will journal every day and make predictions of what might happen next in the story. </a:t>
            </a:r>
          </a:p>
          <a:p>
            <a:r>
              <a:rPr lang="en-US" dirty="0" smtClean="0"/>
              <a:t>Playing with language: Students will play with language daily by creating poems and writing creatively. </a:t>
            </a:r>
          </a:p>
          <a:p>
            <a:r>
              <a:rPr lang="en-US" dirty="0" smtClean="0"/>
              <a:t>Revising: Students will look over their presentations and papers and make any changes that are necessary. </a:t>
            </a:r>
          </a:p>
          <a:p>
            <a:r>
              <a:rPr lang="en-US" dirty="0" smtClean="0"/>
              <a:t>Visualizing: While reading “Charlotte’s Web”, students will visualize and draw pictures of what they think the main character’s might look like. </a:t>
            </a:r>
            <a:endParaRPr lang="en-US" dirty="0"/>
          </a:p>
        </p:txBody>
      </p:sp>
    </p:spTree>
    <p:extLst>
      <p:ext uri="{BB962C8B-B14F-4D97-AF65-F5344CB8AC3E}">
        <p14:creationId xmlns:p14="http://schemas.microsoft.com/office/powerpoint/2010/main" val="10912838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Grouping Patterns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Bookman Old Style" panose="02050604050505020204" pitchFamily="18" charset="0"/>
              </a:rPr>
              <a:t>Large Group: grand conversations, field trips, viewing videos, word wall, music activities, physical education activities, reciting poems, authors chair, reader’s theatre, presenting audio presentations, and reciting poems. </a:t>
            </a:r>
          </a:p>
          <a:p>
            <a:r>
              <a:rPr lang="en-US" dirty="0" smtClean="0">
                <a:latin typeface="Bookman Old Style" panose="02050604050505020204" pitchFamily="18" charset="0"/>
              </a:rPr>
              <a:t>Small Group: Physical education activities, reading nonfiction farm animal stories, performing skits, measuring each other, creating life sized animals, and reading journal entries. </a:t>
            </a:r>
          </a:p>
          <a:p>
            <a:r>
              <a:rPr lang="en-US" dirty="0" smtClean="0">
                <a:latin typeface="Bookman Old Style" panose="02050604050505020204" pitchFamily="18" charset="0"/>
              </a:rPr>
              <a:t>Individual: Creating map of the farm, letter to the farmer, reading to self, journaling, newspaper article, creating poem, art work, taking picture of a farm, creating audio presentation, and observations </a:t>
            </a:r>
            <a:r>
              <a:rPr lang="en-US" smtClean="0">
                <a:latin typeface="Bookman Old Style" panose="02050604050505020204" pitchFamily="18" charset="0"/>
              </a:rPr>
              <a:t>on the farm. </a:t>
            </a:r>
            <a:endParaRPr lang="en-US" dirty="0">
              <a:latin typeface="Bookman Old Style" panose="02050604050505020204" pitchFamily="18" charset="0"/>
            </a:endParaRPr>
          </a:p>
        </p:txBody>
      </p:sp>
    </p:spTree>
    <p:extLst>
      <p:ext uri="{BB962C8B-B14F-4D97-AF65-F5344CB8AC3E}">
        <p14:creationId xmlns:p14="http://schemas.microsoft.com/office/powerpoint/2010/main" val="948208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Time Schedule</a:t>
            </a:r>
            <a:endParaRPr lang="en-US" dirty="0">
              <a:latin typeface="Aharoni" panose="02010803020104030203" pitchFamily="2" charset="-79"/>
              <a:cs typeface="Aharoni" panose="02010803020104030203" pitchFamily="2"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7167904"/>
              </p:ext>
            </p:extLst>
          </p:nvPr>
        </p:nvGraphicFramePr>
        <p:xfrm>
          <a:off x="1295404" y="1959428"/>
          <a:ext cx="10030094" cy="4602480"/>
        </p:xfrm>
        <a:graphic>
          <a:graphicData uri="http://schemas.openxmlformats.org/drawingml/2006/table">
            <a:tbl>
              <a:tblPr firstRow="1" bandRow="1">
                <a:tableStyleId>{00A15C55-8517-42AA-B614-E9B94910E393}</a:tableStyleId>
              </a:tblPr>
              <a:tblGrid>
                <a:gridCol w="1432871">
                  <a:extLst>
                    <a:ext uri="{9D8B030D-6E8A-4147-A177-3AD203B41FA5}">
                      <a16:colId xmlns:a16="http://schemas.microsoft.com/office/drawing/2014/main" xmlns="" val="20000"/>
                    </a:ext>
                  </a:extLst>
                </a:gridCol>
                <a:gridCol w="1432871">
                  <a:extLst>
                    <a:ext uri="{9D8B030D-6E8A-4147-A177-3AD203B41FA5}">
                      <a16:colId xmlns:a16="http://schemas.microsoft.com/office/drawing/2014/main" xmlns="" val="20001"/>
                    </a:ext>
                  </a:extLst>
                </a:gridCol>
                <a:gridCol w="1537293">
                  <a:extLst>
                    <a:ext uri="{9D8B030D-6E8A-4147-A177-3AD203B41FA5}">
                      <a16:colId xmlns:a16="http://schemas.microsoft.com/office/drawing/2014/main" xmlns="" val="20002"/>
                    </a:ext>
                  </a:extLst>
                </a:gridCol>
                <a:gridCol w="1328446">
                  <a:extLst>
                    <a:ext uri="{9D8B030D-6E8A-4147-A177-3AD203B41FA5}">
                      <a16:colId xmlns:a16="http://schemas.microsoft.com/office/drawing/2014/main" xmlns="" val="20003"/>
                    </a:ext>
                  </a:extLst>
                </a:gridCol>
                <a:gridCol w="1432871">
                  <a:extLst>
                    <a:ext uri="{9D8B030D-6E8A-4147-A177-3AD203B41FA5}">
                      <a16:colId xmlns:a16="http://schemas.microsoft.com/office/drawing/2014/main" xmlns="" val="20004"/>
                    </a:ext>
                  </a:extLst>
                </a:gridCol>
                <a:gridCol w="1432871">
                  <a:extLst>
                    <a:ext uri="{9D8B030D-6E8A-4147-A177-3AD203B41FA5}">
                      <a16:colId xmlns:a16="http://schemas.microsoft.com/office/drawing/2014/main" xmlns="" val="20005"/>
                    </a:ext>
                  </a:extLst>
                </a:gridCol>
                <a:gridCol w="1432871">
                  <a:extLst>
                    <a:ext uri="{9D8B030D-6E8A-4147-A177-3AD203B41FA5}">
                      <a16:colId xmlns:a16="http://schemas.microsoft.com/office/drawing/2014/main" xmlns="" val="20006"/>
                    </a:ext>
                  </a:extLst>
                </a:gridCol>
              </a:tblGrid>
              <a:tr h="195164">
                <a:tc>
                  <a:txBody>
                    <a:bodyPr/>
                    <a:lstStyle/>
                    <a:p>
                      <a:r>
                        <a:rPr lang="en-US" sz="1000" dirty="0" smtClean="0"/>
                        <a:t>Morning</a:t>
                      </a:r>
                      <a:endParaRPr lang="en-US" sz="1000" dirty="0"/>
                    </a:p>
                  </a:txBody>
                  <a:tcPr/>
                </a:tc>
                <a:tc>
                  <a:txBody>
                    <a:bodyPr/>
                    <a:lstStyle/>
                    <a:p>
                      <a:r>
                        <a:rPr lang="en-US" sz="1000" dirty="0" smtClean="0"/>
                        <a:t>Subject</a:t>
                      </a:r>
                      <a:endParaRPr lang="en-US" sz="1000" dirty="0"/>
                    </a:p>
                  </a:txBody>
                  <a:tcPr/>
                </a:tc>
                <a:tc>
                  <a:txBody>
                    <a:bodyPr/>
                    <a:lstStyle/>
                    <a:p>
                      <a:r>
                        <a:rPr lang="en-US" sz="1000" dirty="0" smtClean="0"/>
                        <a:t>Monday</a:t>
                      </a:r>
                      <a:endParaRPr lang="en-US" sz="1000" dirty="0"/>
                    </a:p>
                  </a:txBody>
                  <a:tcPr/>
                </a:tc>
                <a:tc>
                  <a:txBody>
                    <a:bodyPr/>
                    <a:lstStyle/>
                    <a:p>
                      <a:r>
                        <a:rPr lang="en-US" sz="1000" dirty="0" smtClean="0"/>
                        <a:t>Tuesday</a:t>
                      </a:r>
                      <a:endParaRPr lang="en-US" sz="1000" dirty="0"/>
                    </a:p>
                  </a:txBody>
                  <a:tcPr/>
                </a:tc>
                <a:tc>
                  <a:txBody>
                    <a:bodyPr/>
                    <a:lstStyle/>
                    <a:p>
                      <a:r>
                        <a:rPr lang="en-US" sz="1000" dirty="0" smtClean="0"/>
                        <a:t>Wednesday</a:t>
                      </a:r>
                      <a:endParaRPr lang="en-US" sz="1000" dirty="0"/>
                    </a:p>
                  </a:txBody>
                  <a:tcPr/>
                </a:tc>
                <a:tc>
                  <a:txBody>
                    <a:bodyPr/>
                    <a:lstStyle/>
                    <a:p>
                      <a:r>
                        <a:rPr lang="en-US" sz="1000" dirty="0" smtClean="0"/>
                        <a:t>Thursday</a:t>
                      </a:r>
                      <a:endParaRPr lang="en-US" sz="1000" dirty="0"/>
                    </a:p>
                  </a:txBody>
                  <a:tcPr/>
                </a:tc>
                <a:tc>
                  <a:txBody>
                    <a:bodyPr/>
                    <a:lstStyle/>
                    <a:p>
                      <a:r>
                        <a:rPr lang="en-US" sz="1000" dirty="0" smtClean="0"/>
                        <a:t>Friday</a:t>
                      </a:r>
                      <a:endParaRPr lang="en-US" sz="1000" dirty="0"/>
                    </a:p>
                  </a:txBody>
                  <a:tcPr/>
                </a:tc>
                <a:extLst>
                  <a:ext uri="{0D108BD9-81ED-4DB2-BD59-A6C34878D82A}">
                    <a16:rowId xmlns:a16="http://schemas.microsoft.com/office/drawing/2014/main" xmlns="" val="10000"/>
                  </a:ext>
                </a:extLst>
              </a:tr>
              <a:tr h="805053">
                <a:tc>
                  <a:txBody>
                    <a:bodyPr/>
                    <a:lstStyle/>
                    <a:p>
                      <a:endParaRPr lang="en-US" sz="1050" dirty="0"/>
                    </a:p>
                  </a:txBody>
                  <a:tcPr/>
                </a:tc>
                <a:tc>
                  <a:txBody>
                    <a:bodyPr/>
                    <a:lstStyle/>
                    <a:p>
                      <a:r>
                        <a:rPr lang="en-US" sz="1000" dirty="0" smtClean="0"/>
                        <a:t>Language</a:t>
                      </a:r>
                      <a:r>
                        <a:rPr lang="en-US" sz="1000" baseline="0" dirty="0" smtClean="0"/>
                        <a:t> Arts</a:t>
                      </a:r>
                      <a:endParaRPr lang="en-US" sz="1000" dirty="0"/>
                    </a:p>
                  </a:txBody>
                  <a:tcPr/>
                </a:tc>
                <a:tc>
                  <a:txBody>
                    <a:bodyPr/>
                    <a:lstStyle/>
                    <a:p>
                      <a:pPr marL="285750" indent="-285750">
                        <a:buFont typeface="Arial" panose="020B0604020202020204" pitchFamily="34" charset="0"/>
                        <a:buChar char="•"/>
                      </a:pPr>
                      <a:r>
                        <a:rPr lang="en-US" sz="1000" dirty="0" smtClean="0"/>
                        <a:t>Read farm</a:t>
                      </a:r>
                      <a:r>
                        <a:rPr lang="en-US" sz="1000" baseline="0" dirty="0" smtClean="0"/>
                        <a:t> animal books</a:t>
                      </a:r>
                    </a:p>
                    <a:p>
                      <a:pPr marL="285750" indent="-285750">
                        <a:buFont typeface="Arial" panose="020B0604020202020204" pitchFamily="34" charset="0"/>
                        <a:buChar char="•"/>
                      </a:pPr>
                      <a:r>
                        <a:rPr lang="en-US" sz="1000" baseline="0" dirty="0" smtClean="0"/>
                        <a:t>Start Charlotte's web</a:t>
                      </a:r>
                    </a:p>
                    <a:p>
                      <a:pPr marL="285750" indent="-285750">
                        <a:buFont typeface="Arial" panose="020B0604020202020204" pitchFamily="34" charset="0"/>
                        <a:buChar char="•"/>
                      </a:pPr>
                      <a:r>
                        <a:rPr lang="en-US" sz="1000" baseline="0" dirty="0" smtClean="0"/>
                        <a:t>Daily journal</a:t>
                      </a:r>
                      <a:endParaRPr lang="en-US" sz="1000" dirty="0"/>
                    </a:p>
                  </a:txBody>
                  <a:tcPr/>
                </a:tc>
                <a:tc>
                  <a:txBody>
                    <a:bodyPr/>
                    <a:lstStyle/>
                    <a:p>
                      <a:pPr marL="285750" indent="-285750">
                        <a:buFont typeface="Arial" panose="020B0604020202020204" pitchFamily="34" charset="0"/>
                        <a:buChar char="•"/>
                      </a:pPr>
                      <a:r>
                        <a:rPr lang="en-US" sz="1000" dirty="0" smtClean="0"/>
                        <a:t>Create acrostic poem; read them to the class</a:t>
                      </a:r>
                    </a:p>
                    <a:p>
                      <a:pPr marL="285750" indent="-285750">
                        <a:buFont typeface="Arial" panose="020B0604020202020204" pitchFamily="34" charset="0"/>
                        <a:buChar char="•"/>
                      </a:pPr>
                      <a:r>
                        <a:rPr lang="en-US" sz="1000" dirty="0" smtClean="0"/>
                        <a:t>Begin letter to the farmer</a:t>
                      </a:r>
                      <a:endParaRPr lang="en-US" sz="1000" dirty="0"/>
                    </a:p>
                  </a:txBody>
                  <a:tcPr/>
                </a:tc>
                <a:tc>
                  <a:txBody>
                    <a:bodyPr/>
                    <a:lstStyle/>
                    <a:p>
                      <a:pPr marL="285750" indent="-285750">
                        <a:buFont typeface="Arial" panose="020B0604020202020204" pitchFamily="34" charset="0"/>
                        <a:buChar char="•"/>
                      </a:pPr>
                      <a:r>
                        <a:rPr lang="en-US" sz="1000" dirty="0" smtClean="0"/>
                        <a:t>Create</a:t>
                      </a:r>
                      <a:r>
                        <a:rPr lang="en-US" sz="1000" baseline="0" dirty="0" smtClean="0"/>
                        <a:t> a graphic organizer</a:t>
                      </a:r>
                    </a:p>
                    <a:p>
                      <a:pPr marL="285750" indent="-285750">
                        <a:buFont typeface="Arial" panose="020B0604020202020204" pitchFamily="34" charset="0"/>
                        <a:buChar char="•"/>
                      </a:pPr>
                      <a:r>
                        <a:rPr lang="en-US" sz="1000" baseline="0" dirty="0" smtClean="0"/>
                        <a:t>Begin Word Wall</a:t>
                      </a:r>
                    </a:p>
                    <a:p>
                      <a:pPr marL="285750" indent="-285750">
                        <a:buFont typeface="Arial" panose="020B0604020202020204" pitchFamily="34" charset="0"/>
                        <a:buChar char="•"/>
                      </a:pPr>
                      <a:r>
                        <a:rPr lang="en-US" sz="1000" baseline="0" dirty="0" smtClean="0"/>
                        <a:t>Research for audio presentation</a:t>
                      </a:r>
                      <a:endParaRPr lang="en-US" sz="1000" dirty="0"/>
                    </a:p>
                  </a:txBody>
                  <a:tcPr/>
                </a:tc>
                <a:tc>
                  <a:txBody>
                    <a:bodyPr/>
                    <a:lstStyle/>
                    <a:p>
                      <a:pPr marL="285750" indent="-285750">
                        <a:buFont typeface="Arial" panose="020B0604020202020204" pitchFamily="34" charset="0"/>
                        <a:buChar char="•"/>
                      </a:pPr>
                      <a:r>
                        <a:rPr lang="en-US" sz="1000" dirty="0" smtClean="0"/>
                        <a:t>Take</a:t>
                      </a:r>
                      <a:r>
                        <a:rPr lang="en-US" sz="1000" baseline="0" dirty="0" smtClean="0"/>
                        <a:t> the field trip to the farm</a:t>
                      </a:r>
                    </a:p>
                    <a:p>
                      <a:pPr marL="285750" indent="-285750">
                        <a:buFont typeface="Arial" panose="020B0604020202020204" pitchFamily="34" charset="0"/>
                        <a:buChar char="•"/>
                      </a:pPr>
                      <a:r>
                        <a:rPr lang="en-US" sz="1000" baseline="0" dirty="0" smtClean="0"/>
                        <a:t>Journal about different experiences</a:t>
                      </a:r>
                      <a:endParaRPr lang="en-US" sz="1000" dirty="0"/>
                    </a:p>
                  </a:txBody>
                  <a:tcPr/>
                </a:tc>
                <a:tc>
                  <a:txBody>
                    <a:bodyPr/>
                    <a:lstStyle/>
                    <a:p>
                      <a:pPr marL="285750" indent="-285750">
                        <a:buFont typeface="Arial" panose="020B0604020202020204" pitchFamily="34" charset="0"/>
                        <a:buChar char="•"/>
                      </a:pPr>
                      <a:r>
                        <a:rPr lang="en-US" sz="1000" dirty="0" smtClean="0"/>
                        <a:t>Work on animal skit</a:t>
                      </a:r>
                    </a:p>
                    <a:p>
                      <a:pPr marL="285750" indent="-285750">
                        <a:buFont typeface="Arial" panose="020B0604020202020204" pitchFamily="34" charset="0"/>
                        <a:buChar char="•"/>
                      </a:pPr>
                      <a:r>
                        <a:rPr lang="en-US" sz="1000" dirty="0" smtClean="0"/>
                        <a:t>Present animal skit</a:t>
                      </a:r>
                    </a:p>
                    <a:p>
                      <a:pPr marL="285750" indent="-285750">
                        <a:buFont typeface="Arial" panose="020B0604020202020204" pitchFamily="34" charset="0"/>
                        <a:buChar char="•"/>
                      </a:pPr>
                      <a:r>
                        <a:rPr lang="en-US" sz="1000" dirty="0" smtClean="0"/>
                        <a:t>Grand conversation</a:t>
                      </a:r>
                    </a:p>
                    <a:p>
                      <a:pPr marL="0" indent="0">
                        <a:buFont typeface="Arial" panose="020B0604020202020204" pitchFamily="34" charset="0"/>
                        <a:buNone/>
                      </a:pPr>
                      <a:endParaRPr lang="en-US" sz="1000" dirty="0"/>
                    </a:p>
                  </a:txBody>
                  <a:tcPr/>
                </a:tc>
                <a:extLst>
                  <a:ext uri="{0D108BD9-81ED-4DB2-BD59-A6C34878D82A}">
                    <a16:rowId xmlns:a16="http://schemas.microsoft.com/office/drawing/2014/main" xmlns="" val="10001"/>
                  </a:ext>
                </a:extLst>
              </a:tr>
              <a:tr h="439120">
                <a:tc>
                  <a:txBody>
                    <a:bodyPr/>
                    <a:lstStyle/>
                    <a:p>
                      <a:endParaRPr lang="en-US" sz="2000"/>
                    </a:p>
                  </a:txBody>
                  <a:tcPr/>
                </a:tc>
                <a:tc>
                  <a:txBody>
                    <a:bodyPr/>
                    <a:lstStyle/>
                    <a:p>
                      <a:r>
                        <a:rPr lang="en-US" sz="1000" dirty="0" smtClean="0"/>
                        <a:t>Art/Music</a:t>
                      </a:r>
                      <a:endParaRPr lang="en-US" sz="1000" dirty="0"/>
                    </a:p>
                  </a:txBody>
                  <a:tcPr/>
                </a:tc>
                <a:tc>
                  <a:txBody>
                    <a:bodyPr/>
                    <a:lstStyle/>
                    <a:p>
                      <a:pPr marL="171450" indent="-171450">
                        <a:buFont typeface="Arial" panose="020B0604020202020204" pitchFamily="34" charset="0"/>
                        <a:buChar char="•"/>
                      </a:pPr>
                      <a:r>
                        <a:rPr lang="en-US" sz="1000" dirty="0" smtClean="0"/>
                        <a:t>Create different</a:t>
                      </a:r>
                      <a:r>
                        <a:rPr lang="en-US" sz="1000" baseline="0" dirty="0" smtClean="0"/>
                        <a:t> animal artwork</a:t>
                      </a:r>
                      <a:endParaRPr lang="en-US" sz="1000" dirty="0"/>
                    </a:p>
                  </a:txBody>
                  <a:tcPr/>
                </a:tc>
                <a:tc>
                  <a:txBody>
                    <a:bodyPr/>
                    <a:lstStyle/>
                    <a:p>
                      <a:pPr marL="171450" indent="-171450">
                        <a:buFont typeface="Arial" panose="020B0604020202020204" pitchFamily="34" charset="0"/>
                        <a:buChar char="•"/>
                      </a:pPr>
                      <a:r>
                        <a:rPr lang="en-US" sz="1000" dirty="0" smtClean="0"/>
                        <a:t>Tell a story</a:t>
                      </a:r>
                      <a:r>
                        <a:rPr lang="en-US" sz="1000" baseline="0" dirty="0" smtClean="0"/>
                        <a:t> using their animal artwork</a:t>
                      </a:r>
                      <a:endParaRPr lang="en-US" sz="1000" dirty="0"/>
                    </a:p>
                  </a:txBody>
                  <a:tcPr/>
                </a:tc>
                <a:tc>
                  <a:txBody>
                    <a:bodyPr/>
                    <a:lstStyle/>
                    <a:p>
                      <a:pPr marL="171450" indent="-171450">
                        <a:buFont typeface="Arial" panose="020B0604020202020204" pitchFamily="34" charset="0"/>
                        <a:buChar char="•"/>
                      </a:pPr>
                      <a:r>
                        <a:rPr lang="en-US" sz="1000" dirty="0" smtClean="0"/>
                        <a:t>Learn “Old McDonald’s farm on the recorder</a:t>
                      </a:r>
                      <a:endParaRPr lang="en-US" sz="1000" dirty="0"/>
                    </a:p>
                  </a:txBody>
                  <a:tcPr/>
                </a:tc>
                <a:tc>
                  <a:txBody>
                    <a:bodyPr/>
                    <a:lstStyle/>
                    <a:p>
                      <a:pPr marL="171450" indent="-171450">
                        <a:buFont typeface="Arial" panose="020B0604020202020204" pitchFamily="34" charset="0"/>
                        <a:buChar char="•"/>
                      </a:pPr>
                      <a:r>
                        <a:rPr lang="en-US" sz="1000" dirty="0" smtClean="0"/>
                        <a:t>Field trip</a:t>
                      </a:r>
                      <a:endParaRPr lang="en-US" sz="1000" dirty="0"/>
                    </a:p>
                  </a:txBody>
                  <a:tcPr/>
                </a:tc>
                <a:tc>
                  <a:txBody>
                    <a:bodyPr/>
                    <a:lstStyle/>
                    <a:p>
                      <a:pPr marL="171450" indent="-171450">
                        <a:buFont typeface="Arial" panose="020B0604020202020204" pitchFamily="34" charset="0"/>
                        <a:buChar char="•"/>
                      </a:pPr>
                      <a:r>
                        <a:rPr lang="en-US" sz="1000" dirty="0" smtClean="0"/>
                        <a:t>Create music for a book read in class</a:t>
                      </a:r>
                      <a:endParaRPr lang="en-US" sz="1000" dirty="0"/>
                    </a:p>
                  </a:txBody>
                  <a:tcPr/>
                </a:tc>
                <a:extLst>
                  <a:ext uri="{0D108BD9-81ED-4DB2-BD59-A6C34878D82A}">
                    <a16:rowId xmlns:a16="http://schemas.microsoft.com/office/drawing/2014/main" xmlns="" val="10002"/>
                  </a:ext>
                </a:extLst>
              </a:tr>
              <a:tr h="317142">
                <a:tc>
                  <a:txBody>
                    <a:bodyPr/>
                    <a:lstStyle/>
                    <a:p>
                      <a:endParaRPr lang="en-US" sz="2000"/>
                    </a:p>
                  </a:txBody>
                  <a:tcPr/>
                </a:tc>
                <a:tc>
                  <a:txBody>
                    <a:bodyPr/>
                    <a:lstStyle/>
                    <a:p>
                      <a:r>
                        <a:rPr lang="en-US" sz="1000" dirty="0" smtClean="0"/>
                        <a:t>Physical Education</a:t>
                      </a:r>
                      <a:endParaRPr lang="en-US" sz="1000" dirty="0"/>
                    </a:p>
                  </a:txBody>
                  <a:tcPr/>
                </a:tc>
                <a:tc>
                  <a:txBody>
                    <a:bodyPr/>
                    <a:lstStyle/>
                    <a:p>
                      <a:pPr marL="171450" indent="-171450">
                        <a:buFont typeface="Arial" panose="020B0604020202020204" pitchFamily="34" charset="0"/>
                        <a:buChar char="•"/>
                      </a:pPr>
                      <a:r>
                        <a:rPr lang="en-US" sz="1000" dirty="0" smtClean="0"/>
                        <a:t>Farm animal movement activity</a:t>
                      </a:r>
                      <a:endParaRPr lang="en-US" sz="1000" dirty="0"/>
                    </a:p>
                  </a:txBody>
                  <a:tcPr/>
                </a:tc>
                <a:tc>
                  <a:txBody>
                    <a:bodyPr/>
                    <a:lstStyle/>
                    <a:p>
                      <a:pPr marL="171450" indent="-171450">
                        <a:buFont typeface="Arial" panose="020B0604020202020204" pitchFamily="34" charset="0"/>
                        <a:buChar char="•"/>
                      </a:pPr>
                      <a:r>
                        <a:rPr lang="en-US" sz="1000" dirty="0" smtClean="0"/>
                        <a:t>Work</a:t>
                      </a:r>
                      <a:r>
                        <a:rPr lang="en-US" sz="1000" baseline="0" dirty="0" smtClean="0"/>
                        <a:t> on guided dance</a:t>
                      </a:r>
                      <a:endParaRPr lang="en-US" sz="1000" dirty="0"/>
                    </a:p>
                  </a:txBody>
                  <a:tcPr/>
                </a:tc>
                <a:tc>
                  <a:txBody>
                    <a:bodyPr/>
                    <a:lstStyle/>
                    <a:p>
                      <a:pPr marL="171450" indent="-171450">
                        <a:buFont typeface="Arial" panose="020B0604020202020204" pitchFamily="34" charset="0"/>
                        <a:buChar char="•"/>
                      </a:pPr>
                      <a:r>
                        <a:rPr lang="en-US" sz="1000" dirty="0" smtClean="0"/>
                        <a:t>Farm Animal tag</a:t>
                      </a:r>
                      <a:endParaRPr lang="en-US" sz="1000" dirty="0"/>
                    </a:p>
                  </a:txBody>
                  <a:tcPr/>
                </a:tc>
                <a:tc>
                  <a:txBody>
                    <a:bodyPr/>
                    <a:lstStyle/>
                    <a:p>
                      <a:pPr marL="171450" indent="-171450">
                        <a:buFont typeface="Arial" panose="020B0604020202020204" pitchFamily="34" charset="0"/>
                        <a:buChar char="•"/>
                      </a:pPr>
                      <a:r>
                        <a:rPr lang="en-US" sz="1000" dirty="0" smtClean="0"/>
                        <a:t>Field trip</a:t>
                      </a:r>
                      <a:endParaRPr lang="en-US" sz="1000" dirty="0"/>
                    </a:p>
                  </a:txBody>
                  <a:tcPr/>
                </a:tc>
                <a:tc>
                  <a:txBody>
                    <a:bodyPr/>
                    <a:lstStyle/>
                    <a:p>
                      <a:pPr marL="171450" indent="-171450">
                        <a:buFont typeface="Arial" panose="020B0604020202020204" pitchFamily="34" charset="0"/>
                        <a:buChar char="•"/>
                      </a:pPr>
                      <a:r>
                        <a:rPr lang="en-US" sz="1000" dirty="0" smtClean="0"/>
                        <a:t>Relays</a:t>
                      </a:r>
                      <a:endParaRPr lang="en-US" sz="1000" dirty="0"/>
                    </a:p>
                  </a:txBody>
                  <a:tcPr/>
                </a:tc>
                <a:extLst>
                  <a:ext uri="{0D108BD9-81ED-4DB2-BD59-A6C34878D82A}">
                    <a16:rowId xmlns:a16="http://schemas.microsoft.com/office/drawing/2014/main" xmlns="" val="10003"/>
                  </a:ext>
                </a:extLst>
              </a:tr>
              <a:tr h="683075">
                <a:tc>
                  <a:txBody>
                    <a:bodyPr/>
                    <a:lstStyle/>
                    <a:p>
                      <a:r>
                        <a:rPr lang="en-US" sz="1000" dirty="0" smtClean="0"/>
                        <a:t>Afternoon</a:t>
                      </a:r>
                      <a:endParaRPr lang="en-US" sz="1000" dirty="0"/>
                    </a:p>
                  </a:txBody>
                  <a:tcPr/>
                </a:tc>
                <a:tc>
                  <a:txBody>
                    <a:bodyPr/>
                    <a:lstStyle/>
                    <a:p>
                      <a:r>
                        <a:rPr lang="en-US" sz="1000" dirty="0" smtClean="0"/>
                        <a:t>Math</a:t>
                      </a:r>
                      <a:endParaRPr lang="en-US" sz="1000" dirty="0"/>
                    </a:p>
                  </a:txBody>
                  <a:tcPr/>
                </a:tc>
                <a:tc>
                  <a:txBody>
                    <a:bodyPr/>
                    <a:lstStyle/>
                    <a:p>
                      <a:pPr marL="171450" indent="-171450">
                        <a:buFont typeface="Arial" panose="020B0604020202020204" pitchFamily="34" charset="0"/>
                        <a:buChar char="•"/>
                      </a:pPr>
                      <a:r>
                        <a:rPr lang="en-US" sz="1000" dirty="0" smtClean="0"/>
                        <a:t>Life</a:t>
                      </a:r>
                      <a:r>
                        <a:rPr lang="en-US" sz="1000" baseline="0" dirty="0" smtClean="0"/>
                        <a:t> size farm animal activity</a:t>
                      </a:r>
                      <a:endParaRPr lang="en-US" sz="1000" dirty="0"/>
                    </a:p>
                  </a:txBody>
                  <a:tcPr/>
                </a:tc>
                <a:tc>
                  <a:txBody>
                    <a:bodyPr/>
                    <a:lstStyle/>
                    <a:p>
                      <a:pPr marL="171450" indent="-171450">
                        <a:buFont typeface="Arial" panose="020B0604020202020204" pitchFamily="34" charset="0"/>
                        <a:buChar char="•"/>
                      </a:pPr>
                      <a:r>
                        <a:rPr lang="en-US" sz="1000" dirty="0" smtClean="0"/>
                        <a:t>Comparison measurement</a:t>
                      </a:r>
                      <a:r>
                        <a:rPr lang="en-US" sz="1000" baseline="0" dirty="0" smtClean="0"/>
                        <a:t> activity</a:t>
                      </a:r>
                      <a:endParaRPr lang="en-US" sz="1000" dirty="0"/>
                    </a:p>
                  </a:txBody>
                  <a:tcPr/>
                </a:tc>
                <a:tc>
                  <a:txBody>
                    <a:bodyPr/>
                    <a:lstStyle/>
                    <a:p>
                      <a:pPr marL="171450" indent="-171450">
                        <a:buFont typeface="Arial" panose="020B0604020202020204" pitchFamily="34" charset="0"/>
                        <a:buChar char="•"/>
                      </a:pPr>
                      <a:r>
                        <a:rPr lang="en-US" sz="1000" dirty="0" smtClean="0"/>
                        <a:t>Perimeter/barn</a:t>
                      </a:r>
                      <a:r>
                        <a:rPr lang="en-US" sz="1000" baseline="0" dirty="0" smtClean="0"/>
                        <a:t> length activity</a:t>
                      </a:r>
                      <a:endParaRPr lang="en-US" sz="1000" dirty="0"/>
                    </a:p>
                  </a:txBody>
                  <a:tcPr/>
                </a:tc>
                <a:tc>
                  <a:txBody>
                    <a:bodyPr/>
                    <a:lstStyle/>
                    <a:p>
                      <a:pPr marL="171450" indent="-171450">
                        <a:buFont typeface="Arial" panose="020B0604020202020204" pitchFamily="34" charset="0"/>
                        <a:buChar char="•"/>
                      </a:pPr>
                      <a:r>
                        <a:rPr lang="en-US" sz="1000" dirty="0" smtClean="0"/>
                        <a:t>Greater</a:t>
                      </a:r>
                      <a:r>
                        <a:rPr lang="en-US" sz="1000" baseline="0" dirty="0" smtClean="0"/>
                        <a:t> than/less than activity</a:t>
                      </a:r>
                      <a:endParaRPr lang="en-US" sz="1000" dirty="0"/>
                    </a:p>
                  </a:txBody>
                  <a:tcPr/>
                </a:tc>
                <a:tc>
                  <a:txBody>
                    <a:bodyPr/>
                    <a:lstStyle/>
                    <a:p>
                      <a:pPr marL="171450" indent="-171450">
                        <a:buFont typeface="Arial" panose="020B0604020202020204" pitchFamily="34" charset="0"/>
                        <a:buChar char="•"/>
                      </a:pPr>
                      <a:r>
                        <a:rPr lang="en-US" sz="1000" dirty="0" smtClean="0"/>
                        <a:t>While on the field</a:t>
                      </a:r>
                      <a:r>
                        <a:rPr lang="en-US" sz="1000" baseline="0" dirty="0" smtClean="0"/>
                        <a:t> trip, identify different shapes used in buildings around the farm</a:t>
                      </a:r>
                      <a:endParaRPr lang="en-US" sz="1000" dirty="0"/>
                    </a:p>
                  </a:txBody>
                  <a:tcPr/>
                </a:tc>
                <a:extLst>
                  <a:ext uri="{0D108BD9-81ED-4DB2-BD59-A6C34878D82A}">
                    <a16:rowId xmlns:a16="http://schemas.microsoft.com/office/drawing/2014/main" xmlns="" val="10004"/>
                  </a:ext>
                </a:extLst>
              </a:tr>
              <a:tr h="561097">
                <a:tc>
                  <a:txBody>
                    <a:bodyPr/>
                    <a:lstStyle/>
                    <a:p>
                      <a:endParaRPr lang="en-US" sz="2000"/>
                    </a:p>
                  </a:txBody>
                  <a:tcPr/>
                </a:tc>
                <a:tc>
                  <a:txBody>
                    <a:bodyPr/>
                    <a:lstStyle/>
                    <a:p>
                      <a:r>
                        <a:rPr lang="en-US" sz="1000" dirty="0" smtClean="0"/>
                        <a:t>Science</a:t>
                      </a:r>
                      <a:endParaRPr lang="en-US" sz="1000" dirty="0"/>
                    </a:p>
                  </a:txBody>
                  <a:tcPr/>
                </a:tc>
                <a:tc>
                  <a:txBody>
                    <a:bodyPr/>
                    <a:lstStyle/>
                    <a:p>
                      <a:pPr marL="171450" indent="-171450">
                        <a:buFont typeface="Arial" panose="020B0604020202020204" pitchFamily="34" charset="0"/>
                        <a:buChar char="•"/>
                      </a:pPr>
                      <a:r>
                        <a:rPr lang="en-US" sz="1000" dirty="0" smtClean="0"/>
                        <a:t>Talk</a:t>
                      </a:r>
                      <a:r>
                        <a:rPr lang="en-US" sz="1000" baseline="0" dirty="0" smtClean="0"/>
                        <a:t> about different changes in animals </a:t>
                      </a:r>
                      <a:endParaRPr lang="en-US" sz="1000" dirty="0"/>
                    </a:p>
                  </a:txBody>
                  <a:tcPr/>
                </a:tc>
                <a:tc>
                  <a:txBody>
                    <a:bodyPr/>
                    <a:lstStyle/>
                    <a:p>
                      <a:pPr marL="171450" indent="-171450">
                        <a:buFont typeface="Arial" panose="020B0604020202020204" pitchFamily="34" charset="0"/>
                        <a:buChar char="•"/>
                      </a:pPr>
                      <a:r>
                        <a:rPr lang="en-US" sz="1000" dirty="0" smtClean="0"/>
                        <a:t>Talk about different characteristics of animals</a:t>
                      </a:r>
                      <a:endParaRPr lang="en-US" sz="1000" dirty="0"/>
                    </a:p>
                  </a:txBody>
                  <a:tcPr/>
                </a:tc>
                <a:tc>
                  <a:txBody>
                    <a:bodyPr/>
                    <a:lstStyle/>
                    <a:p>
                      <a:pPr marL="171450" indent="-171450">
                        <a:buFont typeface="Arial" panose="020B0604020202020204" pitchFamily="34" charset="0"/>
                        <a:buChar char="•"/>
                      </a:pPr>
                      <a:r>
                        <a:rPr lang="en-US" sz="1000" dirty="0" smtClean="0"/>
                        <a:t>Research</a:t>
                      </a:r>
                      <a:r>
                        <a:rPr lang="en-US" sz="1000" baseline="0" dirty="0" smtClean="0"/>
                        <a:t> and work on animal report</a:t>
                      </a:r>
                      <a:endParaRPr lang="en-US" sz="1000" dirty="0"/>
                    </a:p>
                  </a:txBody>
                  <a:tcPr/>
                </a:tc>
                <a:tc>
                  <a:txBody>
                    <a:bodyPr/>
                    <a:lstStyle/>
                    <a:p>
                      <a:pPr marL="171450" indent="-171450">
                        <a:buFont typeface="Arial" panose="020B0604020202020204" pitchFamily="34" charset="0"/>
                        <a:buChar char="•"/>
                      </a:pPr>
                      <a:r>
                        <a:rPr lang="en-US" sz="1000" dirty="0" smtClean="0"/>
                        <a:t>Present</a:t>
                      </a:r>
                      <a:r>
                        <a:rPr lang="en-US" sz="1000" baseline="0" dirty="0" smtClean="0"/>
                        <a:t> animal report to class</a:t>
                      </a:r>
                      <a:endParaRPr lang="en-US" sz="1000" dirty="0"/>
                    </a:p>
                  </a:txBody>
                  <a:tcPr/>
                </a:tc>
                <a:tc>
                  <a:txBody>
                    <a:bodyPr/>
                    <a:lstStyle/>
                    <a:p>
                      <a:pPr marL="171450" indent="-171450">
                        <a:buFont typeface="Arial" panose="020B0604020202020204" pitchFamily="34" charset="0"/>
                        <a:buChar char="•"/>
                      </a:pPr>
                      <a:r>
                        <a:rPr lang="en-US" sz="1000" dirty="0" smtClean="0"/>
                        <a:t>While</a:t>
                      </a:r>
                      <a:r>
                        <a:rPr lang="en-US" sz="1000" baseline="0" dirty="0" smtClean="0"/>
                        <a:t> on the field trip, journal about their senses</a:t>
                      </a:r>
                      <a:endParaRPr lang="en-US" sz="1000" dirty="0"/>
                    </a:p>
                  </a:txBody>
                  <a:tcPr/>
                </a:tc>
                <a:extLst>
                  <a:ext uri="{0D108BD9-81ED-4DB2-BD59-A6C34878D82A}">
                    <a16:rowId xmlns:a16="http://schemas.microsoft.com/office/drawing/2014/main" xmlns="" val="10005"/>
                  </a:ext>
                </a:extLst>
              </a:tr>
              <a:tr h="683075">
                <a:tc>
                  <a:txBody>
                    <a:bodyPr/>
                    <a:lstStyle/>
                    <a:p>
                      <a:endParaRPr lang="en-US" sz="2000"/>
                    </a:p>
                  </a:txBody>
                  <a:tcPr/>
                </a:tc>
                <a:tc>
                  <a:txBody>
                    <a:bodyPr/>
                    <a:lstStyle/>
                    <a:p>
                      <a:r>
                        <a:rPr lang="en-US" sz="1000" dirty="0" smtClean="0"/>
                        <a:t>Social</a:t>
                      </a:r>
                      <a:r>
                        <a:rPr lang="en-US" sz="1000" baseline="0" dirty="0" smtClean="0"/>
                        <a:t> Studies</a:t>
                      </a:r>
                      <a:endParaRPr lang="en-US" sz="1000" dirty="0"/>
                    </a:p>
                  </a:txBody>
                  <a:tcPr/>
                </a:tc>
                <a:tc>
                  <a:txBody>
                    <a:bodyPr/>
                    <a:lstStyle/>
                    <a:p>
                      <a:pPr marL="171450" indent="-171450">
                        <a:buFont typeface="Arial" panose="020B0604020202020204" pitchFamily="34" charset="0"/>
                        <a:buChar char="•"/>
                      </a:pPr>
                      <a:r>
                        <a:rPr lang="en-US" sz="1000" dirty="0" smtClean="0"/>
                        <a:t>Talk about the 6+1</a:t>
                      </a:r>
                      <a:r>
                        <a:rPr lang="en-US" sz="1000" baseline="0" dirty="0" smtClean="0"/>
                        <a:t> writing traits </a:t>
                      </a:r>
                    </a:p>
                    <a:p>
                      <a:pPr marL="171450" indent="-171450">
                        <a:buFont typeface="Arial" panose="020B0604020202020204" pitchFamily="34" charset="0"/>
                        <a:buChar char="•"/>
                      </a:pPr>
                      <a:r>
                        <a:rPr lang="en-US" sz="1000" baseline="0" dirty="0" smtClean="0"/>
                        <a:t>Begin newspaper article</a:t>
                      </a:r>
                      <a:endParaRPr lang="en-US" sz="1000" dirty="0"/>
                    </a:p>
                  </a:txBody>
                  <a:tcPr/>
                </a:tc>
                <a:tc>
                  <a:txBody>
                    <a:bodyPr/>
                    <a:lstStyle/>
                    <a:p>
                      <a:pPr marL="171450" indent="-171450">
                        <a:buFont typeface="Arial" panose="020B0604020202020204" pitchFamily="34" charset="0"/>
                        <a:buChar char="•"/>
                      </a:pPr>
                      <a:r>
                        <a:rPr lang="en-US" sz="1000" dirty="0" smtClean="0"/>
                        <a:t>Talk about how farming has changed over the years</a:t>
                      </a:r>
                      <a:endParaRPr lang="en-US" sz="1000" dirty="0"/>
                    </a:p>
                  </a:txBody>
                  <a:tcPr/>
                </a:tc>
                <a:tc>
                  <a:txBody>
                    <a:bodyPr/>
                    <a:lstStyle/>
                    <a:p>
                      <a:pPr marL="171450" indent="-171450">
                        <a:buFont typeface="Arial" panose="020B0604020202020204" pitchFamily="34" charset="0"/>
                        <a:buChar char="•"/>
                      </a:pPr>
                      <a:r>
                        <a:rPr lang="en-US" sz="1000" dirty="0" smtClean="0"/>
                        <a:t>Present</a:t>
                      </a:r>
                      <a:r>
                        <a:rPr lang="en-US" sz="1000" baseline="0" dirty="0" smtClean="0"/>
                        <a:t> newspaper article to class</a:t>
                      </a:r>
                      <a:endParaRPr lang="en-US" sz="1000" dirty="0"/>
                    </a:p>
                  </a:txBody>
                  <a:tcPr/>
                </a:tc>
                <a:tc>
                  <a:txBody>
                    <a:bodyPr/>
                    <a:lstStyle/>
                    <a:p>
                      <a:pPr marL="171450" indent="-171450">
                        <a:buFont typeface="Arial" panose="020B0604020202020204" pitchFamily="34" charset="0"/>
                        <a:buChar char="•"/>
                      </a:pPr>
                      <a:r>
                        <a:rPr lang="en-US" sz="1000" dirty="0" smtClean="0"/>
                        <a:t>While on the field</a:t>
                      </a:r>
                      <a:r>
                        <a:rPr lang="en-US" sz="1000" baseline="0" dirty="0" smtClean="0"/>
                        <a:t> trip, gather information about the farmer and journal it</a:t>
                      </a:r>
                      <a:endParaRPr lang="en-US" sz="1000" dirty="0"/>
                    </a:p>
                  </a:txBody>
                  <a:tcPr/>
                </a:tc>
                <a:tc>
                  <a:txBody>
                    <a:bodyPr/>
                    <a:lstStyle/>
                    <a:p>
                      <a:pPr marL="171450" indent="-171450">
                        <a:buFont typeface="Arial" panose="020B0604020202020204" pitchFamily="34" charset="0"/>
                        <a:buChar char="•"/>
                      </a:pPr>
                      <a:r>
                        <a:rPr lang="en-US" sz="1000" dirty="0" smtClean="0"/>
                        <a:t>After the fieldtrip, create a map of the farm</a:t>
                      </a:r>
                      <a:endParaRPr lang="en-US" sz="1000"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10878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haroni" panose="02010803020104030203" pitchFamily="2" charset="-79"/>
                <a:cs typeface="Aharoni" panose="02010803020104030203" pitchFamily="2" charset="-79"/>
              </a:rPr>
              <a:t>Theme Study</a:t>
            </a:r>
            <a:endParaRPr lang="en-US" sz="6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latin typeface="Bookman Old Style" panose="02050604050505020204" pitchFamily="18" charset="0"/>
              </a:rPr>
              <a:t>Students will take part in a thematic unit on farm animals. This unit will integrate reading and writing with social studies, science, mathematics, art, music, and physical education. </a:t>
            </a:r>
          </a:p>
          <a:p>
            <a:pPr marL="342900" indent="-342900">
              <a:buFont typeface="Arial" panose="020B0604020202020204" pitchFamily="34" charset="0"/>
              <a:buChar char="•"/>
            </a:pPr>
            <a:r>
              <a:rPr lang="en-US" dirty="0">
                <a:latin typeface="Bookman Old Style" panose="02050604050505020204" pitchFamily="18" charset="0"/>
              </a:rPr>
              <a:t>Students will develop an understanding of the different types of farm animals, why each farm animal is important</a:t>
            </a:r>
            <a:r>
              <a:rPr lang="en-US" dirty="0" smtClean="0">
                <a:latin typeface="Bookman Old Style" panose="02050604050505020204" pitchFamily="18" charset="0"/>
              </a:rPr>
              <a:t>, and </a:t>
            </a:r>
            <a:r>
              <a:rPr lang="en-US" dirty="0">
                <a:latin typeface="Bookman Old Style" panose="02050604050505020204" pitchFamily="18" charset="0"/>
              </a:rPr>
              <a:t>what each farm animal contributes to society. </a:t>
            </a:r>
          </a:p>
          <a:p>
            <a:endParaRPr lang="en-US" dirty="0"/>
          </a:p>
        </p:txBody>
      </p:sp>
    </p:spTree>
    <p:extLst>
      <p:ext uri="{BB962C8B-B14F-4D97-AF65-F5344CB8AC3E}">
        <p14:creationId xmlns:p14="http://schemas.microsoft.com/office/powerpoint/2010/main" val="3807037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Assessment</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lnSpcReduction="10000"/>
          </a:bodyPr>
          <a:lstStyle/>
          <a:p>
            <a:r>
              <a:rPr lang="en-US" dirty="0" smtClean="0"/>
              <a:t>6+1 Writing Traits</a:t>
            </a:r>
          </a:p>
          <a:p>
            <a:r>
              <a:rPr lang="en-US" dirty="0" smtClean="0"/>
              <a:t>Participation in small group and grand conversations</a:t>
            </a:r>
          </a:p>
          <a:p>
            <a:r>
              <a:rPr lang="en-US" dirty="0" smtClean="0"/>
              <a:t>Participation in physical education and music</a:t>
            </a:r>
          </a:p>
          <a:p>
            <a:r>
              <a:rPr lang="en-US" dirty="0" smtClean="0"/>
              <a:t>Observational journals-displayed complete sentences</a:t>
            </a:r>
          </a:p>
          <a:p>
            <a:r>
              <a:rPr lang="en-US" dirty="0" smtClean="0"/>
              <a:t>Informal observations- authors chair, skit, small group activities</a:t>
            </a:r>
          </a:p>
          <a:p>
            <a:r>
              <a:rPr lang="en-US" dirty="0" smtClean="0"/>
              <a:t>Portfolio of art work, audio presentations, poems, journal entries, </a:t>
            </a:r>
            <a:r>
              <a:rPr lang="en-US" smtClean="0"/>
              <a:t>and photography</a:t>
            </a:r>
            <a:endParaRPr lang="en-US" dirty="0" smtClean="0"/>
          </a:p>
          <a:p>
            <a:endParaRPr lang="en-US" dirty="0"/>
          </a:p>
        </p:txBody>
      </p:sp>
    </p:spTree>
    <p:extLst>
      <p:ext uri="{BB962C8B-B14F-4D97-AF65-F5344CB8AC3E}">
        <p14:creationId xmlns:p14="http://schemas.microsoft.com/office/powerpoint/2010/main" val="2051441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Language Arts: Reading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Bookman Old Style" panose="02050604050505020204" pitchFamily="18" charset="0"/>
              </a:rPr>
              <a:t>Students will read various fiction and non-fiction books and poetry about farm animals through silent reading, partner reading, guided reading, reading aloud and reader’s theatre.</a:t>
            </a:r>
          </a:p>
          <a:p>
            <a:r>
              <a:rPr lang="en-US" dirty="0" smtClean="0">
                <a:latin typeface="Bookman Old Style" panose="02050604050505020204" pitchFamily="18" charset="0"/>
              </a:rPr>
              <a:t>Teacher will read aloud </a:t>
            </a:r>
            <a:r>
              <a:rPr lang="en-US" i="1" dirty="0">
                <a:latin typeface="Bookman Old Style" panose="02050604050505020204" pitchFamily="18" charset="0"/>
              </a:rPr>
              <a:t>Charlotte’s Web</a:t>
            </a:r>
            <a:r>
              <a:rPr lang="en-US" i="1" dirty="0"/>
              <a:t> </a:t>
            </a:r>
            <a:r>
              <a:rPr lang="en-US" dirty="0">
                <a:latin typeface="Bookman Old Style" panose="02050604050505020204" pitchFamily="18" charset="0"/>
              </a:rPr>
              <a:t>by E. B. White, Garth </a:t>
            </a:r>
            <a:r>
              <a:rPr lang="en-US" dirty="0" smtClean="0">
                <a:latin typeface="Bookman Old Style" panose="02050604050505020204" pitchFamily="18" charset="0"/>
              </a:rPr>
              <a:t>Williams. Student will be able to answer questions about key details in the text. </a:t>
            </a:r>
          </a:p>
          <a:p>
            <a:r>
              <a:rPr lang="en-US" dirty="0" smtClean="0">
                <a:latin typeface="Bookman Old Style" panose="02050604050505020204" pitchFamily="18" charset="0"/>
              </a:rPr>
              <a:t>Student will read their letter to the farmer out loud to a partner. </a:t>
            </a:r>
          </a:p>
          <a:p>
            <a:r>
              <a:rPr lang="en-US" dirty="0" smtClean="0">
                <a:latin typeface="Bookman Old Style" panose="02050604050505020204" pitchFamily="18" charset="0"/>
              </a:rPr>
              <a:t>Students will read their poems to the class. </a:t>
            </a:r>
          </a:p>
          <a:p>
            <a:r>
              <a:rPr lang="en-US" dirty="0" smtClean="0">
                <a:latin typeface="Bookman Old Style" panose="02050604050505020204" pitchFamily="18" charset="0"/>
              </a:rPr>
              <a:t>Students will share their farm animal journal entries in small groups. </a:t>
            </a:r>
            <a:endParaRPr lang="en-US" dirty="0">
              <a:latin typeface="Bookman Old Style" panose="02050604050505020204" pitchFamily="18" charset="0"/>
            </a:endParaRPr>
          </a:p>
        </p:txBody>
      </p:sp>
    </p:spTree>
    <p:extLst>
      <p:ext uri="{BB962C8B-B14F-4D97-AF65-F5344CB8AC3E}">
        <p14:creationId xmlns:p14="http://schemas.microsoft.com/office/powerpoint/2010/main" val="3769493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Reading</a:t>
            </a:r>
            <a:r>
              <a:rPr lang="en-US" dirty="0"/>
              <a:t> </a:t>
            </a:r>
            <a:r>
              <a:rPr lang="en-US" dirty="0" smtClean="0">
                <a:latin typeface="Aharoni" panose="02010803020104030203" pitchFamily="2" charset="-79"/>
                <a:cs typeface="Aharoni" panose="02010803020104030203" pitchFamily="2" charset="-79"/>
              </a:rPr>
              <a:t>Standards</a:t>
            </a:r>
            <a:endParaRPr lang="en-US" dirty="0"/>
          </a:p>
        </p:txBody>
      </p:sp>
      <p:sp>
        <p:nvSpPr>
          <p:cNvPr id="3" name="Content Placeholder 2"/>
          <p:cNvSpPr>
            <a:spLocks noGrp="1"/>
          </p:cNvSpPr>
          <p:nvPr>
            <p:ph idx="1"/>
          </p:nvPr>
        </p:nvSpPr>
        <p:spPr/>
        <p:txBody>
          <a:bodyPr>
            <a:normAutofit fontScale="70000" lnSpcReduction="20000"/>
          </a:bodyPr>
          <a:lstStyle/>
          <a:p>
            <a:r>
              <a:rPr lang="en-US" sz="3000" dirty="0" smtClean="0">
                <a:latin typeface="Bookman Old Style" panose="02050604050505020204" pitchFamily="18" charset="0"/>
              </a:rPr>
              <a:t>RL.1.2- </a:t>
            </a:r>
            <a:r>
              <a:rPr lang="en-US" sz="3000" dirty="0">
                <a:latin typeface="Bookman Old Style" panose="02050604050505020204" pitchFamily="18" charset="0"/>
              </a:rPr>
              <a:t>Ask and answer such questions as who, what, where, when, why, and how to demonstrate understanding of key details in a text. </a:t>
            </a:r>
            <a:endParaRPr lang="en-US" sz="3000" dirty="0" smtClean="0">
              <a:latin typeface="Bookman Old Style" panose="02050604050505020204" pitchFamily="18" charset="0"/>
            </a:endParaRPr>
          </a:p>
          <a:p>
            <a:r>
              <a:rPr lang="en-US" sz="3000" dirty="0" smtClean="0">
                <a:latin typeface="Bookman Old Style" panose="02050604050505020204" pitchFamily="18" charset="0"/>
              </a:rPr>
              <a:t>RL.4.1- Identify </a:t>
            </a:r>
            <a:r>
              <a:rPr lang="en-US" sz="3000" dirty="0">
                <a:latin typeface="Bookman Old Style" panose="02050604050505020204" pitchFamily="18" charset="0"/>
              </a:rPr>
              <a:t>words and phrases in stories or poems that suggest feelings or appeal to the senses. </a:t>
            </a:r>
            <a:endParaRPr lang="en-US" sz="3000" dirty="0" smtClean="0">
              <a:latin typeface="Bookman Old Style" panose="02050604050505020204" pitchFamily="18" charset="0"/>
            </a:endParaRPr>
          </a:p>
          <a:p>
            <a:r>
              <a:rPr lang="en-US" sz="3000" dirty="0" smtClean="0">
                <a:latin typeface="Bookman Old Style" panose="02050604050505020204" pitchFamily="18" charset="0"/>
              </a:rPr>
              <a:t>RL.6.4- Compare </a:t>
            </a:r>
            <a:r>
              <a:rPr lang="en-US" sz="3000" dirty="0">
                <a:latin typeface="Bookman Old Style" panose="02050604050505020204" pitchFamily="18" charset="0"/>
              </a:rPr>
              <a:t>and contrast the point of view from which different stories are narrated, including the difference between </a:t>
            </a:r>
            <a:r>
              <a:rPr lang="en-US" sz="3000" dirty="0" smtClean="0">
                <a:latin typeface="Bookman Old Style" panose="02050604050505020204" pitchFamily="18" charset="0"/>
              </a:rPr>
              <a:t>first and </a:t>
            </a:r>
            <a:r>
              <a:rPr lang="en-US" sz="3000" dirty="0">
                <a:latin typeface="Bookman Old Style" panose="02050604050505020204" pitchFamily="18" charset="0"/>
              </a:rPr>
              <a:t>third-person narrations. </a:t>
            </a:r>
            <a:endParaRPr lang="en-US" sz="3000" dirty="0" smtClean="0">
              <a:latin typeface="Bookman Old Style" panose="02050604050505020204" pitchFamily="18" charset="0"/>
            </a:endParaRPr>
          </a:p>
          <a:p>
            <a:r>
              <a:rPr lang="en-US" sz="3000" dirty="0" smtClean="0">
                <a:latin typeface="Bookman Old Style" panose="02050604050505020204" pitchFamily="18" charset="0"/>
              </a:rPr>
              <a:t>RL.7.3-</a:t>
            </a:r>
            <a:r>
              <a:rPr lang="en-US" sz="3000" dirty="0">
                <a:latin typeface="Bookman Old Style" panose="02050604050505020204" pitchFamily="18" charset="0"/>
              </a:rPr>
              <a:t>Use information gained from the illustrations and words in a print or digital text to demonstrate understanding of its characters, setting, or plot. </a:t>
            </a:r>
            <a:endParaRPr lang="en-US" sz="3000" dirty="0" smtClean="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188296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Language Arts: Writing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Bookman Old Style" panose="02050604050505020204" pitchFamily="18" charset="0"/>
              </a:rPr>
              <a:t>Class will create a farm animal word wall and vocabulary terms to it. </a:t>
            </a:r>
          </a:p>
          <a:p>
            <a:r>
              <a:rPr lang="en-US" dirty="0" smtClean="0">
                <a:latin typeface="Bookman Old Style" panose="02050604050505020204" pitchFamily="18" charset="0"/>
              </a:rPr>
              <a:t>Students will create acrostic poems of their favorite farm animal. </a:t>
            </a:r>
          </a:p>
          <a:p>
            <a:r>
              <a:rPr lang="en-US" dirty="0" smtClean="0">
                <a:latin typeface="Bookman Old Style" panose="02050604050505020204" pitchFamily="18" charset="0"/>
              </a:rPr>
              <a:t>Students will read </a:t>
            </a:r>
            <a:r>
              <a:rPr lang="en-US" i="1" dirty="0">
                <a:latin typeface="Bookman Old Style" panose="02050604050505020204" pitchFamily="18" charset="0"/>
              </a:rPr>
              <a:t>Charlotte’s </a:t>
            </a:r>
            <a:r>
              <a:rPr lang="en-US" i="1" dirty="0" smtClean="0">
                <a:latin typeface="Bookman Old Style" panose="02050604050505020204" pitchFamily="18" charset="0"/>
              </a:rPr>
              <a:t>Web </a:t>
            </a:r>
            <a:r>
              <a:rPr lang="en-US" dirty="0" smtClean="0">
                <a:latin typeface="Bookman Old Style" panose="02050604050505020204" pitchFamily="18" charset="0"/>
              </a:rPr>
              <a:t>as a class and write down any questions and observations they have about the book in their reading journal.</a:t>
            </a:r>
          </a:p>
          <a:p>
            <a:r>
              <a:rPr lang="en-US" dirty="0" smtClean="0">
                <a:latin typeface="Bookman Old Style" panose="02050604050505020204" pitchFamily="18" charset="0"/>
              </a:rPr>
              <a:t>Students will create a daily journal and write about their experiences with farm animals and any questions they might have about them. </a:t>
            </a:r>
          </a:p>
          <a:p>
            <a:r>
              <a:rPr lang="en-US" dirty="0" smtClean="0">
                <a:latin typeface="Bookman Old Style" panose="02050604050505020204" pitchFamily="18" charset="0"/>
              </a:rPr>
              <a:t>Students will create a graphic organizer of things on the farm. They might include things such as: animals, tools, buildings, and sounds. </a:t>
            </a:r>
          </a:p>
          <a:p>
            <a:r>
              <a:rPr lang="en-US" dirty="0" smtClean="0">
                <a:latin typeface="Bookman Old Style" panose="02050604050505020204" pitchFamily="18" charset="0"/>
              </a:rPr>
              <a:t>Student will write a letter to a local farmer asking any questions that they might have about the farm animals and life on the farm. </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4122377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Writing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sz="1800" dirty="0">
                <a:latin typeface="Bookman Old Style" panose="02050604050505020204" pitchFamily="18" charset="0"/>
              </a:rPr>
              <a:t>W.1.4- Write opinion pieces* on topics or texts, supporting a point of view with reasons and information. </a:t>
            </a:r>
            <a:endParaRPr lang="en-US" sz="1800" dirty="0" smtClean="0">
              <a:latin typeface="Bookman Old Style" panose="02050604050505020204" pitchFamily="18" charset="0"/>
            </a:endParaRPr>
          </a:p>
          <a:p>
            <a:r>
              <a:rPr lang="en-US" sz="2000" dirty="0" smtClean="0">
                <a:latin typeface="Bookman Old Style" panose="02050604050505020204" pitchFamily="18" charset="0"/>
              </a:rPr>
              <a:t>W.2.4- </a:t>
            </a:r>
            <a:r>
              <a:rPr lang="en-US" sz="2000" dirty="0"/>
              <a:t>Write informative/explanatory texts to examine a topic and convey ideas and information clearly. </a:t>
            </a:r>
            <a:endParaRPr lang="en-US" sz="2000" dirty="0" smtClean="0"/>
          </a:p>
          <a:p>
            <a:r>
              <a:rPr lang="en-US" sz="2000" dirty="0" smtClean="0">
                <a:latin typeface="Bookman Old Style" panose="02050604050505020204" pitchFamily="18" charset="0"/>
              </a:rPr>
              <a:t>W.3.5- </a:t>
            </a:r>
            <a:r>
              <a:rPr lang="en-US" sz="2000" dirty="0"/>
              <a:t>Write narratives* to develop real or imagined experiences or events using effective technique, descriptive details, and clear event sequences. </a:t>
            </a:r>
            <a:endParaRPr lang="en-US" sz="2000" dirty="0" smtClean="0"/>
          </a:p>
          <a:p>
            <a:r>
              <a:rPr lang="en-US" sz="2000" dirty="0" smtClean="0"/>
              <a:t>W.6.3 </a:t>
            </a:r>
            <a:r>
              <a:rPr lang="en-US" sz="2000" dirty="0"/>
              <a:t>With guidance and support from adults, use technology to produce and publish writing (using keyboarding skills) as well as to interact and collaborate with others. </a:t>
            </a:r>
            <a:endParaRPr lang="en-US" sz="2000" dirty="0" smtClean="0"/>
          </a:p>
          <a:p>
            <a:endParaRPr lang="en-US" sz="2000" dirty="0">
              <a:latin typeface="Bookman Old Style" panose="02050604050505020204" pitchFamily="18" charset="0"/>
            </a:endParaRPr>
          </a:p>
        </p:txBody>
      </p:sp>
    </p:spTree>
    <p:extLst>
      <p:ext uri="{BB962C8B-B14F-4D97-AF65-F5344CB8AC3E}">
        <p14:creationId xmlns:p14="http://schemas.microsoft.com/office/powerpoint/2010/main" val="2150923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Language Arts: Speaking Activities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247275" y="2568964"/>
            <a:ext cx="9601196" cy="3318936"/>
          </a:xfrm>
        </p:spPr>
        <p:txBody>
          <a:bodyPr>
            <a:normAutofit lnSpcReduction="10000"/>
          </a:bodyPr>
          <a:lstStyle/>
          <a:p>
            <a:r>
              <a:rPr lang="en-US" sz="2000" dirty="0" smtClean="0">
                <a:latin typeface="Bookman Old Style" panose="02050604050505020204" pitchFamily="18" charset="0"/>
              </a:rPr>
              <a:t>Students will recite their acrostic poems to the class.</a:t>
            </a:r>
          </a:p>
          <a:p>
            <a:r>
              <a:rPr lang="en-US" sz="2000" dirty="0" smtClean="0">
                <a:latin typeface="Bookman Old Style" panose="02050604050505020204" pitchFamily="18" charset="0"/>
              </a:rPr>
              <a:t>Students will create an audio presentation online and present different animal facts to the class.</a:t>
            </a:r>
          </a:p>
          <a:p>
            <a:r>
              <a:rPr lang="en-US" sz="2000" dirty="0" smtClean="0">
                <a:latin typeface="Bookman Old Style" panose="02050604050505020204" pitchFamily="18" charset="0"/>
              </a:rPr>
              <a:t>Students will be put into groups and as a group they will create a skit using different farm animals and their characteristics. </a:t>
            </a:r>
          </a:p>
          <a:p>
            <a:r>
              <a:rPr lang="en-US" sz="2000" dirty="0" smtClean="0">
                <a:latin typeface="Bookman Old Style" panose="02050604050505020204" pitchFamily="18" charset="0"/>
              </a:rPr>
              <a:t>Students will take place in a grand conversation and discuss the book </a:t>
            </a:r>
            <a:r>
              <a:rPr lang="en-US" sz="2000" i="1" dirty="0">
                <a:latin typeface="Bookman Old Style" panose="02050604050505020204" pitchFamily="18" charset="0"/>
              </a:rPr>
              <a:t>Charlotte’s </a:t>
            </a:r>
            <a:r>
              <a:rPr lang="en-US" sz="2000" i="1" dirty="0" smtClean="0">
                <a:latin typeface="Bookman Old Style" panose="02050604050505020204" pitchFamily="18" charset="0"/>
              </a:rPr>
              <a:t>Web.</a:t>
            </a:r>
          </a:p>
          <a:p>
            <a:r>
              <a:rPr lang="en-US" sz="2000" dirty="0" smtClean="0">
                <a:latin typeface="Bookman Old Style" panose="02050604050505020204" pitchFamily="18" charset="0"/>
              </a:rPr>
              <a:t>Students will participate in an authors chair and share their graphic organizer with the class. </a:t>
            </a:r>
          </a:p>
          <a:p>
            <a:endParaRPr lang="en-US" dirty="0"/>
          </a:p>
        </p:txBody>
      </p:sp>
    </p:spTree>
    <p:extLst>
      <p:ext uri="{BB962C8B-B14F-4D97-AF65-F5344CB8AC3E}">
        <p14:creationId xmlns:p14="http://schemas.microsoft.com/office/powerpoint/2010/main" val="1798481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anose="02010803020104030203" pitchFamily="2" charset="-79"/>
                <a:cs typeface="Aharoni" panose="02010803020104030203" pitchFamily="2" charset="-79"/>
              </a:rPr>
              <a:t>Speaking Standards</a:t>
            </a:r>
            <a:endParaRPr lang="en-US"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85000" lnSpcReduction="10000"/>
          </a:bodyPr>
          <a:lstStyle/>
          <a:p>
            <a:r>
              <a:rPr lang="en-US" dirty="0" smtClean="0"/>
              <a:t>SL.1.2-Participate </a:t>
            </a:r>
            <a:r>
              <a:rPr lang="en-US" dirty="0"/>
              <a:t>in collaborative conversations with diverse partners about grade 2 topics and texts with peers and adults in small and larger groups</a:t>
            </a:r>
            <a:r>
              <a:rPr lang="en-US" dirty="0" smtClean="0"/>
              <a:t>.</a:t>
            </a:r>
          </a:p>
          <a:p>
            <a:r>
              <a:rPr lang="en-US" dirty="0" smtClean="0"/>
              <a:t>SL.4.1- </a:t>
            </a:r>
            <a:r>
              <a:rPr lang="en-US" dirty="0"/>
              <a:t>Describe people, places, things, and events with relevant details, expressing ideas and feelings clearly. </a:t>
            </a:r>
            <a:endParaRPr lang="en-US" dirty="0" smtClean="0"/>
          </a:p>
          <a:p>
            <a:r>
              <a:rPr lang="en-US" dirty="0" smtClean="0"/>
              <a:t>SL.5.2- Create </a:t>
            </a:r>
            <a:r>
              <a:rPr lang="en-US" dirty="0"/>
              <a:t>audio recordings of stories or poems; add drawings or other visual displays to stories or recounts of experiences when appropriate to clarify ideas, thoughts, and feelings. </a:t>
            </a:r>
            <a:endParaRPr lang="en-US" dirty="0" smtClean="0"/>
          </a:p>
          <a:p>
            <a:r>
              <a:rPr lang="en-US" dirty="0" smtClean="0"/>
              <a:t>SL.2.4- Paraphrase </a:t>
            </a:r>
            <a:r>
              <a:rPr lang="en-US" dirty="0"/>
              <a:t>portions of a text read aloud or information presented in diverse media and formats, including visually, quantitatively, and orally</a:t>
            </a:r>
            <a:r>
              <a:rPr lang="en-US" dirty="0" smtClean="0"/>
              <a:t>.</a:t>
            </a:r>
          </a:p>
          <a:p>
            <a:r>
              <a:rPr lang="en-US" dirty="0" smtClean="0"/>
              <a:t>SL.6.K- </a:t>
            </a:r>
            <a:r>
              <a:rPr lang="en-US" dirty="0"/>
              <a:t>Speak audibly and express thoughts, feelings, and ideas clearly. </a:t>
            </a:r>
          </a:p>
        </p:txBody>
      </p:sp>
    </p:spTree>
    <p:extLst>
      <p:ext uri="{BB962C8B-B14F-4D97-AF65-F5344CB8AC3E}">
        <p14:creationId xmlns:p14="http://schemas.microsoft.com/office/powerpoint/2010/main" val="18265859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3550</TotalTime>
  <Words>2914</Words>
  <Application>Microsoft Macintosh PowerPoint</Application>
  <PresentationFormat>Widescreen</PresentationFormat>
  <Paragraphs>240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Aharoni</vt:lpstr>
      <vt:lpstr>Arial</vt:lpstr>
      <vt:lpstr>Bookman Old Style</vt:lpstr>
      <vt:lpstr>Garamond</vt:lpstr>
      <vt:lpstr>Organic</vt:lpstr>
      <vt:lpstr>Farm Animal Literature Focus Unit</vt:lpstr>
      <vt:lpstr>Literature Selection</vt:lpstr>
      <vt:lpstr>Theme Study</vt:lpstr>
      <vt:lpstr>Language Arts: Reading Activities</vt:lpstr>
      <vt:lpstr>Reading Standards</vt:lpstr>
      <vt:lpstr>Language Arts: Writing Activities</vt:lpstr>
      <vt:lpstr>Writing Standards</vt:lpstr>
      <vt:lpstr>Language Arts: Speaking Activities</vt:lpstr>
      <vt:lpstr>Speaking Standards</vt:lpstr>
      <vt:lpstr>Listening Activities</vt:lpstr>
      <vt:lpstr>Listening Standards</vt:lpstr>
      <vt:lpstr>Language Arts: Viewing Activities</vt:lpstr>
      <vt:lpstr>Viewing Standards</vt:lpstr>
      <vt:lpstr>Language Arts: Visually Representing Activities</vt:lpstr>
      <vt:lpstr>Visually Representing Standards</vt:lpstr>
      <vt:lpstr>Mathematics Activities</vt:lpstr>
      <vt:lpstr>Math Standards</vt:lpstr>
      <vt:lpstr>Science Activities</vt:lpstr>
      <vt:lpstr>Science Standards</vt:lpstr>
      <vt:lpstr>Social Studies Activities</vt:lpstr>
      <vt:lpstr>Social Studies Standards</vt:lpstr>
      <vt:lpstr>Music/Art Activities</vt:lpstr>
      <vt:lpstr>Music/Art Standards</vt:lpstr>
      <vt:lpstr>Physical Education Activities</vt:lpstr>
      <vt:lpstr>Physical Education Standards</vt:lpstr>
      <vt:lpstr>Technology</vt:lpstr>
      <vt:lpstr>Language Arts Strategies </vt:lpstr>
      <vt:lpstr>Grouping Patterns</vt:lpstr>
      <vt:lpstr>Time Schedule</vt:lpstr>
      <vt:lpstr>Assessment</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Animal Literature Focus Unit</dc:title>
  <dc:creator>Samantha Schon</dc:creator>
  <cp:lastModifiedBy>Samantha Seibel</cp:lastModifiedBy>
  <cp:revision>63</cp:revision>
  <dcterms:created xsi:type="dcterms:W3CDTF">2015-11-08T19:21:15Z</dcterms:created>
  <dcterms:modified xsi:type="dcterms:W3CDTF">2017-02-07T21:13:55Z</dcterms:modified>
</cp:coreProperties>
</file>